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8" r:id="rId3"/>
    <p:sldId id="260" r:id="rId4"/>
    <p:sldId id="324" r:id="rId5"/>
    <p:sldId id="262" r:id="rId6"/>
    <p:sldId id="328" r:id="rId7"/>
    <p:sldId id="261" r:id="rId8"/>
    <p:sldId id="329" r:id="rId9"/>
    <p:sldId id="330" r:id="rId10"/>
    <p:sldId id="297" r:id="rId11"/>
    <p:sldId id="325" r:id="rId12"/>
    <p:sldId id="331" r:id="rId13"/>
    <p:sldId id="332" r:id="rId14"/>
    <p:sldId id="333" r:id="rId15"/>
    <p:sldId id="300" r:id="rId16"/>
    <p:sldId id="334" r:id="rId17"/>
    <p:sldId id="302" r:id="rId18"/>
    <p:sldId id="303" r:id="rId19"/>
    <p:sldId id="319" r:id="rId20"/>
    <p:sldId id="335" r:id="rId21"/>
    <p:sldId id="31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M Sans" pitchFamily="2" charset="0"/>
      <p:regular r:id="rId28"/>
      <p:bold r:id="rId29"/>
      <p:italic r:id="rId30"/>
      <p:boldItalic r:id="rId31"/>
    </p:embeddedFont>
    <p:embeddedFont>
      <p:font typeface="Mulish" panose="020B0604020202020204"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Raleway"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7491FA-FFFA-48A5-8DA2-B7D1E2C9CD15}">
  <a:tblStyle styleId="{967491FA-FFFA-48A5-8DA2-B7D1E2C9CD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1903B6-76DA-4EE9-B3F8-CAFE2372C4A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94802" autoAdjust="0"/>
  </p:normalViewPr>
  <p:slideViewPr>
    <p:cSldViewPr snapToGrid="0">
      <p:cViewPr varScale="1">
        <p:scale>
          <a:sx n="115" d="100"/>
          <a:sy n="115" d="100"/>
        </p:scale>
        <p:origin x="336" y="77"/>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683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737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98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014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37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973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00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697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6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601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078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402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65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44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16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2475" y="539538"/>
            <a:ext cx="7718725" cy="4064462"/>
            <a:chOff x="712475" y="539538"/>
            <a:chExt cx="7718725" cy="4064462"/>
          </a:xfrm>
        </p:grpSpPr>
        <p:sp>
          <p:nvSpPr>
            <p:cNvPr id="10" name="Google Shape;10;p2"/>
            <p:cNvSpPr/>
            <p:nvPr/>
          </p:nvSpPr>
          <p:spPr>
            <a:xfrm>
              <a:off x="712800" y="539538"/>
              <a:ext cx="7718400" cy="40644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712475" y="539600"/>
              <a:ext cx="735600" cy="40644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1063002" y="1191714"/>
              <a:ext cx="138325" cy="257400"/>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1832324" y="979475"/>
            <a:ext cx="5570400" cy="1200300"/>
          </a:xfrm>
          <a:prstGeom prst="rect">
            <a:avLst/>
          </a:prstGeom>
          <a:noFill/>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345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1832324" y="2221338"/>
            <a:ext cx="5570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9"/>
        <p:cNvGrpSpPr/>
        <p:nvPr/>
      </p:nvGrpSpPr>
      <p:grpSpPr>
        <a:xfrm>
          <a:off x="0" y="0"/>
          <a:ext cx="0" cy="0"/>
          <a:chOff x="0" y="0"/>
          <a:chExt cx="0" cy="0"/>
        </a:xfrm>
      </p:grpSpPr>
      <p:grpSp>
        <p:nvGrpSpPr>
          <p:cNvPr id="180" name="Google Shape;180;p22"/>
          <p:cNvGrpSpPr/>
          <p:nvPr/>
        </p:nvGrpSpPr>
        <p:grpSpPr>
          <a:xfrm>
            <a:off x="207542" y="304195"/>
            <a:ext cx="8719783" cy="4548005"/>
            <a:chOff x="207542" y="304195"/>
            <a:chExt cx="8719783" cy="4548005"/>
          </a:xfrm>
        </p:grpSpPr>
        <p:sp>
          <p:nvSpPr>
            <p:cNvPr id="181" name="Google Shape;181;p22"/>
            <p:cNvSpPr/>
            <p:nvPr/>
          </p:nvSpPr>
          <p:spPr>
            <a:xfrm>
              <a:off x="519225" y="304200"/>
              <a:ext cx="8408100" cy="45480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22"/>
            <p:cNvSpPr/>
            <p:nvPr/>
          </p:nvSpPr>
          <p:spPr>
            <a:xfrm>
              <a:off x="207542" y="304195"/>
              <a:ext cx="353400" cy="45480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2"/>
            <p:cNvSpPr/>
            <p:nvPr/>
          </p:nvSpPr>
          <p:spPr>
            <a:xfrm>
              <a:off x="324879" y="620924"/>
              <a:ext cx="118725" cy="220925"/>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4"/>
        <p:cNvGrpSpPr/>
        <p:nvPr/>
      </p:nvGrpSpPr>
      <p:grpSpPr>
        <a:xfrm>
          <a:off x="0" y="0"/>
          <a:ext cx="0" cy="0"/>
          <a:chOff x="0" y="0"/>
          <a:chExt cx="0" cy="0"/>
        </a:xfrm>
      </p:grpSpPr>
      <p:grpSp>
        <p:nvGrpSpPr>
          <p:cNvPr id="185" name="Google Shape;185;p23"/>
          <p:cNvGrpSpPr/>
          <p:nvPr/>
        </p:nvGrpSpPr>
        <p:grpSpPr>
          <a:xfrm>
            <a:off x="712475" y="539538"/>
            <a:ext cx="7718725" cy="4064462"/>
            <a:chOff x="712475" y="539538"/>
            <a:chExt cx="7718725" cy="4064462"/>
          </a:xfrm>
        </p:grpSpPr>
        <p:sp>
          <p:nvSpPr>
            <p:cNvPr id="186" name="Google Shape;186;p23"/>
            <p:cNvSpPr/>
            <p:nvPr/>
          </p:nvSpPr>
          <p:spPr>
            <a:xfrm>
              <a:off x="712800" y="539538"/>
              <a:ext cx="7718400" cy="40644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7" name="Google Shape;187;p23"/>
            <p:cNvSpPr/>
            <p:nvPr/>
          </p:nvSpPr>
          <p:spPr>
            <a:xfrm>
              <a:off x="712475" y="539600"/>
              <a:ext cx="735600" cy="40644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3"/>
            <p:cNvSpPr/>
            <p:nvPr/>
          </p:nvSpPr>
          <p:spPr>
            <a:xfrm>
              <a:off x="1063002" y="1191714"/>
              <a:ext cx="138325" cy="257400"/>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12475" y="539538"/>
            <a:ext cx="7718725" cy="4064462"/>
            <a:chOff x="712475" y="539538"/>
            <a:chExt cx="7718725" cy="4064462"/>
          </a:xfrm>
        </p:grpSpPr>
        <p:sp>
          <p:nvSpPr>
            <p:cNvPr id="17" name="Google Shape;17;p3"/>
            <p:cNvSpPr/>
            <p:nvPr/>
          </p:nvSpPr>
          <p:spPr>
            <a:xfrm>
              <a:off x="712800" y="539538"/>
              <a:ext cx="7718400" cy="40644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712475" y="539600"/>
              <a:ext cx="735600" cy="40644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3"/>
            <p:cNvSpPr/>
            <p:nvPr/>
          </p:nvSpPr>
          <p:spPr>
            <a:xfrm>
              <a:off x="1063002" y="1191714"/>
              <a:ext cx="138325" cy="257400"/>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 name="Google Shape;20;p3"/>
          <p:cNvSpPr txBox="1">
            <a:spLocks noGrp="1"/>
          </p:cNvSpPr>
          <p:nvPr>
            <p:ph type="title"/>
          </p:nvPr>
        </p:nvSpPr>
        <p:spPr>
          <a:xfrm>
            <a:off x="1877625" y="1773125"/>
            <a:ext cx="3530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1877625" y="1049625"/>
            <a:ext cx="10635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5670175" y="539525"/>
            <a:ext cx="2760600" cy="40644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grpSp>
        <p:nvGrpSpPr>
          <p:cNvPr id="31" name="Google Shape;31;p5"/>
          <p:cNvGrpSpPr/>
          <p:nvPr/>
        </p:nvGrpSpPr>
        <p:grpSpPr>
          <a:xfrm>
            <a:off x="207542" y="304195"/>
            <a:ext cx="8719783" cy="4548005"/>
            <a:chOff x="207542" y="304195"/>
            <a:chExt cx="8719783" cy="4548005"/>
          </a:xfrm>
        </p:grpSpPr>
        <p:sp>
          <p:nvSpPr>
            <p:cNvPr id="32" name="Google Shape;32;p5"/>
            <p:cNvSpPr/>
            <p:nvPr/>
          </p:nvSpPr>
          <p:spPr>
            <a:xfrm>
              <a:off x="519225" y="304200"/>
              <a:ext cx="8408100" cy="45480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5"/>
            <p:cNvSpPr/>
            <p:nvPr/>
          </p:nvSpPr>
          <p:spPr>
            <a:xfrm>
              <a:off x="207542" y="304195"/>
              <a:ext cx="353400" cy="45480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5"/>
            <p:cNvSpPr/>
            <p:nvPr/>
          </p:nvSpPr>
          <p:spPr>
            <a:xfrm>
              <a:off x="324879" y="620924"/>
              <a:ext cx="118725" cy="220925"/>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4253212" y="2449475"/>
            <a:ext cx="2505600" cy="16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1045338" y="2449475"/>
            <a:ext cx="2505600" cy="16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1045338" y="2065404"/>
            <a:ext cx="25056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5"/>
          <p:cNvSpPr txBox="1">
            <a:spLocks noGrp="1"/>
          </p:cNvSpPr>
          <p:nvPr>
            <p:ph type="subTitle" idx="4"/>
          </p:nvPr>
        </p:nvSpPr>
        <p:spPr>
          <a:xfrm>
            <a:off x="4253212" y="2065404"/>
            <a:ext cx="2505600" cy="44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grpSp>
        <p:nvGrpSpPr>
          <p:cNvPr id="55" name="Google Shape;55;p8"/>
          <p:cNvGrpSpPr/>
          <p:nvPr/>
        </p:nvGrpSpPr>
        <p:grpSpPr>
          <a:xfrm>
            <a:off x="712475" y="539538"/>
            <a:ext cx="7718725" cy="4064462"/>
            <a:chOff x="712475" y="539538"/>
            <a:chExt cx="7718725" cy="4064462"/>
          </a:xfrm>
        </p:grpSpPr>
        <p:sp>
          <p:nvSpPr>
            <p:cNvPr id="56" name="Google Shape;56;p8"/>
            <p:cNvSpPr/>
            <p:nvPr/>
          </p:nvSpPr>
          <p:spPr>
            <a:xfrm>
              <a:off x="712800" y="539538"/>
              <a:ext cx="7718400" cy="40644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7" name="Google Shape;57;p8"/>
            <p:cNvSpPr/>
            <p:nvPr/>
          </p:nvSpPr>
          <p:spPr>
            <a:xfrm>
              <a:off x="712475" y="539600"/>
              <a:ext cx="735600" cy="40644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8"/>
            <p:cNvSpPr/>
            <p:nvPr/>
          </p:nvSpPr>
          <p:spPr>
            <a:xfrm>
              <a:off x="1063002" y="1191714"/>
              <a:ext cx="138325" cy="257400"/>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 name="Google Shape;5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grpSp>
        <p:nvGrpSpPr>
          <p:cNvPr id="61" name="Google Shape;61;p9"/>
          <p:cNvGrpSpPr/>
          <p:nvPr/>
        </p:nvGrpSpPr>
        <p:grpSpPr>
          <a:xfrm>
            <a:off x="712475" y="539538"/>
            <a:ext cx="7718725" cy="4064462"/>
            <a:chOff x="712475" y="539538"/>
            <a:chExt cx="7718725" cy="4064462"/>
          </a:xfrm>
        </p:grpSpPr>
        <p:sp>
          <p:nvSpPr>
            <p:cNvPr id="62" name="Google Shape;62;p9"/>
            <p:cNvSpPr/>
            <p:nvPr/>
          </p:nvSpPr>
          <p:spPr>
            <a:xfrm>
              <a:off x="712800" y="539538"/>
              <a:ext cx="7718400" cy="40644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9"/>
            <p:cNvSpPr/>
            <p:nvPr/>
          </p:nvSpPr>
          <p:spPr>
            <a:xfrm>
              <a:off x="712475" y="539600"/>
              <a:ext cx="735600" cy="40644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1063002" y="1191714"/>
              <a:ext cx="138325" cy="257400"/>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 name="Google Shape;6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 name="Google Shape;6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19275" y="19750"/>
            <a:ext cx="9144000" cy="5143500"/>
          </a:xfrm>
          <a:prstGeom prst="rect">
            <a:avLst/>
          </a:prstGeom>
          <a:noFill/>
          <a:ln>
            <a:noFill/>
          </a:ln>
        </p:spPr>
      </p:sp>
      <p:sp>
        <p:nvSpPr>
          <p:cNvPr id="69" name="Google Shape;69;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grpSp>
        <p:nvGrpSpPr>
          <p:cNvPr id="79" name="Google Shape;79;p13"/>
          <p:cNvGrpSpPr/>
          <p:nvPr/>
        </p:nvGrpSpPr>
        <p:grpSpPr>
          <a:xfrm>
            <a:off x="207542" y="304195"/>
            <a:ext cx="8719783" cy="4548005"/>
            <a:chOff x="207542" y="304195"/>
            <a:chExt cx="8719783" cy="4548005"/>
          </a:xfrm>
        </p:grpSpPr>
        <p:sp>
          <p:nvSpPr>
            <p:cNvPr id="80" name="Google Shape;80;p13"/>
            <p:cNvSpPr/>
            <p:nvPr/>
          </p:nvSpPr>
          <p:spPr>
            <a:xfrm>
              <a:off x="519225" y="304200"/>
              <a:ext cx="8408100" cy="45480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1" name="Google Shape;81;p13"/>
            <p:cNvSpPr/>
            <p:nvPr/>
          </p:nvSpPr>
          <p:spPr>
            <a:xfrm>
              <a:off x="207542" y="304195"/>
              <a:ext cx="353400" cy="45480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3"/>
            <p:cNvSpPr/>
            <p:nvPr/>
          </p:nvSpPr>
          <p:spPr>
            <a:xfrm>
              <a:off x="324879" y="620924"/>
              <a:ext cx="118725" cy="220925"/>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3"/>
          <p:cNvSpPr txBox="1">
            <a:spLocks noGrp="1"/>
          </p:cNvSpPr>
          <p:nvPr>
            <p:ph type="title" idx="2" hasCustomPrompt="1"/>
          </p:nvPr>
        </p:nvSpPr>
        <p:spPr>
          <a:xfrm>
            <a:off x="743550" y="1545050"/>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3" hasCustomPrompt="1"/>
          </p:nvPr>
        </p:nvSpPr>
        <p:spPr>
          <a:xfrm>
            <a:off x="4359650" y="1543400"/>
            <a:ext cx="7347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4" hasCustomPrompt="1"/>
          </p:nvPr>
        </p:nvSpPr>
        <p:spPr>
          <a:xfrm>
            <a:off x="743550" y="2378185"/>
            <a:ext cx="7347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5" hasCustomPrompt="1"/>
          </p:nvPr>
        </p:nvSpPr>
        <p:spPr>
          <a:xfrm>
            <a:off x="4359650" y="2378185"/>
            <a:ext cx="7347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6" hasCustomPrompt="1"/>
          </p:nvPr>
        </p:nvSpPr>
        <p:spPr>
          <a:xfrm>
            <a:off x="743550" y="3214600"/>
            <a:ext cx="7347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7" hasCustomPrompt="1"/>
          </p:nvPr>
        </p:nvSpPr>
        <p:spPr>
          <a:xfrm>
            <a:off x="4359650" y="3214600"/>
            <a:ext cx="734700" cy="576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1578000" y="1607600"/>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1" name="Google Shape;91;p13"/>
          <p:cNvSpPr txBox="1">
            <a:spLocks noGrp="1"/>
          </p:cNvSpPr>
          <p:nvPr>
            <p:ph type="subTitle" idx="8"/>
          </p:nvPr>
        </p:nvSpPr>
        <p:spPr>
          <a:xfrm>
            <a:off x="1578000" y="2442385"/>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2" name="Google Shape;92;p13"/>
          <p:cNvSpPr txBox="1">
            <a:spLocks noGrp="1"/>
          </p:cNvSpPr>
          <p:nvPr>
            <p:ph type="subTitle" idx="9"/>
          </p:nvPr>
        </p:nvSpPr>
        <p:spPr>
          <a:xfrm>
            <a:off x="1578000" y="3278800"/>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 name="Google Shape;93;p13"/>
          <p:cNvSpPr txBox="1">
            <a:spLocks noGrp="1"/>
          </p:cNvSpPr>
          <p:nvPr>
            <p:ph type="subTitle" idx="13"/>
          </p:nvPr>
        </p:nvSpPr>
        <p:spPr>
          <a:xfrm>
            <a:off x="5199350" y="1607600"/>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 name="Google Shape;94;p13"/>
          <p:cNvSpPr txBox="1">
            <a:spLocks noGrp="1"/>
          </p:cNvSpPr>
          <p:nvPr>
            <p:ph type="subTitle" idx="14"/>
          </p:nvPr>
        </p:nvSpPr>
        <p:spPr>
          <a:xfrm>
            <a:off x="5199350" y="2442385"/>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5" name="Google Shape;95;p13"/>
          <p:cNvSpPr txBox="1">
            <a:spLocks noGrp="1"/>
          </p:cNvSpPr>
          <p:nvPr>
            <p:ph type="subTitle" idx="15"/>
          </p:nvPr>
        </p:nvSpPr>
        <p:spPr>
          <a:xfrm>
            <a:off x="5199350" y="3278800"/>
            <a:ext cx="24507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6"/>
        <p:cNvGrpSpPr/>
        <p:nvPr/>
      </p:nvGrpSpPr>
      <p:grpSpPr>
        <a:xfrm>
          <a:off x="0" y="0"/>
          <a:ext cx="0" cy="0"/>
          <a:chOff x="0" y="0"/>
          <a:chExt cx="0" cy="0"/>
        </a:xfrm>
      </p:grpSpPr>
      <p:grpSp>
        <p:nvGrpSpPr>
          <p:cNvPr id="97" name="Google Shape;97;p14"/>
          <p:cNvGrpSpPr/>
          <p:nvPr/>
        </p:nvGrpSpPr>
        <p:grpSpPr>
          <a:xfrm>
            <a:off x="207542" y="304195"/>
            <a:ext cx="8719783" cy="4548005"/>
            <a:chOff x="207542" y="304195"/>
            <a:chExt cx="8719783" cy="4548005"/>
          </a:xfrm>
        </p:grpSpPr>
        <p:sp>
          <p:nvSpPr>
            <p:cNvPr id="98" name="Google Shape;98;p14"/>
            <p:cNvSpPr/>
            <p:nvPr/>
          </p:nvSpPr>
          <p:spPr>
            <a:xfrm>
              <a:off x="519225" y="304200"/>
              <a:ext cx="8408100" cy="4548000"/>
            </a:xfrm>
            <a:prstGeom prst="rect">
              <a:avLst/>
            </a:prstGeom>
            <a:solidFill>
              <a:schemeClr val="dk2"/>
            </a:solidFill>
            <a:ln>
              <a:noFill/>
            </a:ln>
            <a:effectLst>
              <a:outerShdw blurRad="200025" dist="19050" dir="480000" algn="bl" rotWithShape="0">
                <a:srgbClr val="000000">
                  <a:alpha val="2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14"/>
            <p:cNvSpPr/>
            <p:nvPr/>
          </p:nvSpPr>
          <p:spPr>
            <a:xfrm>
              <a:off x="207542" y="304195"/>
              <a:ext cx="353400" cy="4548000"/>
            </a:xfrm>
            <a:prstGeom prst="rect">
              <a:avLst/>
            </a:prstGeom>
            <a:solidFill>
              <a:schemeClr val="dk2"/>
            </a:solidFill>
            <a:ln>
              <a:noFill/>
            </a:ln>
            <a:effectLst>
              <a:outerShdw blurRad="200025" dist="85725" dir="720000" algn="bl" rotWithShape="0">
                <a:srgbClr val="000000">
                  <a:alpha val="14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4"/>
            <p:cNvSpPr/>
            <p:nvPr/>
          </p:nvSpPr>
          <p:spPr>
            <a:xfrm>
              <a:off x="324879" y="620924"/>
              <a:ext cx="118725" cy="220925"/>
            </a:xfrm>
            <a:custGeom>
              <a:avLst/>
              <a:gdLst/>
              <a:ahLst/>
              <a:cxnLst/>
              <a:rect l="l" t="t" r="r" b="b"/>
              <a:pathLst>
                <a:path w="92" h="172" extrusionOk="0">
                  <a:moveTo>
                    <a:pt x="12" y="86"/>
                  </a:moveTo>
                  <a:cubicBezTo>
                    <a:pt x="90" y="9"/>
                    <a:pt x="90" y="9"/>
                    <a:pt x="90" y="9"/>
                  </a:cubicBezTo>
                  <a:cubicBezTo>
                    <a:pt x="92" y="7"/>
                    <a:pt x="92" y="4"/>
                    <a:pt x="90" y="2"/>
                  </a:cubicBezTo>
                  <a:cubicBezTo>
                    <a:pt x="88" y="0"/>
                    <a:pt x="85" y="0"/>
                    <a:pt x="83" y="2"/>
                  </a:cubicBezTo>
                  <a:cubicBezTo>
                    <a:pt x="2" y="83"/>
                    <a:pt x="2" y="83"/>
                    <a:pt x="2" y="83"/>
                  </a:cubicBezTo>
                  <a:cubicBezTo>
                    <a:pt x="0" y="85"/>
                    <a:pt x="0" y="88"/>
                    <a:pt x="2" y="90"/>
                  </a:cubicBezTo>
                  <a:cubicBezTo>
                    <a:pt x="83" y="171"/>
                    <a:pt x="83" y="171"/>
                    <a:pt x="83" y="171"/>
                  </a:cubicBezTo>
                  <a:cubicBezTo>
                    <a:pt x="84" y="172"/>
                    <a:pt x="85" y="172"/>
                    <a:pt x="86" y="172"/>
                  </a:cubicBezTo>
                  <a:cubicBezTo>
                    <a:pt x="88" y="172"/>
                    <a:pt x="89" y="172"/>
                    <a:pt x="90" y="171"/>
                  </a:cubicBezTo>
                  <a:cubicBezTo>
                    <a:pt x="92" y="169"/>
                    <a:pt x="92" y="166"/>
                    <a:pt x="90" y="164"/>
                  </a:cubicBezTo>
                  <a:lnTo>
                    <a:pt x="12" y="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1" name="Google Shape;10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4"/>
          <p:cNvSpPr txBox="1">
            <a:spLocks noGrp="1"/>
          </p:cNvSpPr>
          <p:nvPr>
            <p:ph type="subTitle" idx="1"/>
          </p:nvPr>
        </p:nvSpPr>
        <p:spPr>
          <a:xfrm>
            <a:off x="868000" y="2656025"/>
            <a:ext cx="2319000" cy="16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4"/>
          <p:cNvSpPr txBox="1">
            <a:spLocks noGrp="1"/>
          </p:cNvSpPr>
          <p:nvPr>
            <p:ph type="subTitle" idx="2"/>
          </p:nvPr>
        </p:nvSpPr>
        <p:spPr>
          <a:xfrm>
            <a:off x="3486413" y="2656025"/>
            <a:ext cx="2319000" cy="16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14"/>
          <p:cNvSpPr txBox="1">
            <a:spLocks noGrp="1"/>
          </p:cNvSpPr>
          <p:nvPr>
            <p:ph type="subTitle" idx="3"/>
          </p:nvPr>
        </p:nvSpPr>
        <p:spPr>
          <a:xfrm>
            <a:off x="6104996" y="2656025"/>
            <a:ext cx="2319000" cy="16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4"/>
          <p:cNvSpPr txBox="1">
            <a:spLocks noGrp="1"/>
          </p:cNvSpPr>
          <p:nvPr>
            <p:ph type="subTitle" idx="4"/>
          </p:nvPr>
        </p:nvSpPr>
        <p:spPr>
          <a:xfrm>
            <a:off x="868000" y="2236250"/>
            <a:ext cx="2319000" cy="47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solidFill>
                  <a:schemeClr val="dk1"/>
                </a:solidFill>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6" name="Google Shape;106;p14"/>
          <p:cNvSpPr txBox="1">
            <a:spLocks noGrp="1"/>
          </p:cNvSpPr>
          <p:nvPr>
            <p:ph type="subTitle" idx="5"/>
          </p:nvPr>
        </p:nvSpPr>
        <p:spPr>
          <a:xfrm>
            <a:off x="3486413" y="2236250"/>
            <a:ext cx="2319000" cy="47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solidFill>
                  <a:schemeClr val="dk1"/>
                </a:solidFill>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7" name="Google Shape;107;p14"/>
          <p:cNvSpPr txBox="1">
            <a:spLocks noGrp="1"/>
          </p:cNvSpPr>
          <p:nvPr>
            <p:ph type="subTitle" idx="6"/>
          </p:nvPr>
        </p:nvSpPr>
        <p:spPr>
          <a:xfrm>
            <a:off x="6104996" y="2236250"/>
            <a:ext cx="2319000" cy="479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1800" b="1">
                <a:solidFill>
                  <a:schemeClr val="dk1"/>
                </a:solidFill>
                <a:latin typeface="Mulish"/>
                <a:ea typeface="Mulish"/>
                <a:cs typeface="Mulish"/>
                <a:sym typeface="Mulish"/>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1pPr>
            <a:lvl2pPr lvl="1"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2pPr>
            <a:lvl3pPr lvl="2"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3pPr>
            <a:lvl4pPr lvl="3"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4pPr>
            <a:lvl5pPr lvl="4"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5pPr>
            <a:lvl6pPr lvl="5"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6pPr>
            <a:lvl7pPr lvl="6"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7pPr>
            <a:lvl8pPr lvl="7"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8pPr>
            <a:lvl9pPr lvl="8" rtl="0">
              <a:spcBef>
                <a:spcPts val="0"/>
              </a:spcBef>
              <a:spcAft>
                <a:spcPts val="0"/>
              </a:spcAft>
              <a:buClr>
                <a:schemeClr val="dk1"/>
              </a:buClr>
              <a:buSzPts val="3000"/>
              <a:buFont typeface="Mulish"/>
              <a:buNone/>
              <a:defRPr sz="3000" b="1">
                <a:solidFill>
                  <a:schemeClr val="dk1"/>
                </a:solidFill>
                <a:latin typeface="Mulish"/>
                <a:ea typeface="Mulish"/>
                <a:cs typeface="Mulish"/>
                <a:sym typeface="Mulish"/>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0"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7"/>
          <p:cNvSpPr txBox="1">
            <a:spLocks noGrp="1"/>
          </p:cNvSpPr>
          <p:nvPr>
            <p:ph type="ctrTitle"/>
          </p:nvPr>
        </p:nvSpPr>
        <p:spPr>
          <a:xfrm>
            <a:off x="2205419" y="2357799"/>
            <a:ext cx="5570400" cy="12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Xây dựng phần mềm quản lý nhà hàng McDonal’s</a:t>
            </a:r>
            <a:endParaRPr sz="2800" dirty="0"/>
          </a:p>
        </p:txBody>
      </p:sp>
      <p:sp>
        <p:nvSpPr>
          <p:cNvPr id="200" name="Google Shape;200;p27"/>
          <p:cNvSpPr txBox="1">
            <a:spLocks noGrp="1"/>
          </p:cNvSpPr>
          <p:nvPr>
            <p:ph type="subTitle" idx="1"/>
          </p:nvPr>
        </p:nvSpPr>
        <p:spPr>
          <a:xfrm>
            <a:off x="1644064" y="742162"/>
            <a:ext cx="6693112" cy="575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i="1" dirty="0">
                <a:latin typeface="+mn-lt"/>
              </a:rPr>
              <a:t>BÁO CÁO BÀI TẬP LỚN</a:t>
            </a:r>
          </a:p>
          <a:p>
            <a:pPr marL="0" lvl="0" indent="0" algn="l" rtl="0">
              <a:spcBef>
                <a:spcPts val="0"/>
              </a:spcBef>
              <a:spcAft>
                <a:spcPts val="0"/>
              </a:spcAft>
              <a:buNone/>
            </a:pPr>
            <a:endParaRPr lang="en" dirty="0">
              <a:latin typeface="+mn-lt"/>
            </a:endParaRPr>
          </a:p>
          <a:p>
            <a:pPr marL="0" lvl="0" indent="0" algn="l" rtl="0">
              <a:spcBef>
                <a:spcPts val="0"/>
              </a:spcBef>
              <a:spcAft>
                <a:spcPts val="0"/>
              </a:spcAft>
              <a:buNone/>
            </a:pPr>
            <a:r>
              <a:rPr lang="en" sz="1600" dirty="0">
                <a:latin typeface="+mn-lt"/>
              </a:rPr>
              <a:t>LẬP TRÌNH ANDROID CƠ BẢN</a:t>
            </a:r>
          </a:p>
        </p:txBody>
      </p:sp>
      <p:sp>
        <p:nvSpPr>
          <p:cNvPr id="201" name="Google Shape;201;p27"/>
          <p:cNvSpPr/>
          <p:nvPr/>
        </p:nvSpPr>
        <p:spPr>
          <a:xfrm>
            <a:off x="-1019268" y="3646564"/>
            <a:ext cx="3241649" cy="2404808"/>
          </a:xfrm>
          <a:custGeom>
            <a:avLst/>
            <a:gdLst/>
            <a:ahLst/>
            <a:cxnLst/>
            <a:rect l="l" t="t" r="r" b="b"/>
            <a:pathLst>
              <a:path w="1472" h="1092" extrusionOk="0">
                <a:moveTo>
                  <a:pt x="1472" y="0"/>
                </a:moveTo>
                <a:lnTo>
                  <a:pt x="1360" y="0"/>
                </a:lnTo>
                <a:lnTo>
                  <a:pt x="1387" y="29"/>
                </a:lnTo>
                <a:lnTo>
                  <a:pt x="1185" y="230"/>
                </a:lnTo>
                <a:lnTo>
                  <a:pt x="1035" y="79"/>
                </a:lnTo>
                <a:lnTo>
                  <a:pt x="0" y="1092"/>
                </a:lnTo>
                <a:lnTo>
                  <a:pt x="108" y="1092"/>
                </a:lnTo>
                <a:lnTo>
                  <a:pt x="1035" y="185"/>
                </a:lnTo>
                <a:lnTo>
                  <a:pt x="1185" y="336"/>
                </a:lnTo>
                <a:lnTo>
                  <a:pt x="1441" y="81"/>
                </a:lnTo>
                <a:lnTo>
                  <a:pt x="1472" y="112"/>
                </a:lnTo>
                <a:lnTo>
                  <a:pt x="147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A845EFE7-C5E9-F34F-10B3-0D727401751C}"/>
              </a:ext>
            </a:extLst>
          </p:cNvPr>
          <p:cNvSpPr txBox="1"/>
          <p:nvPr/>
        </p:nvSpPr>
        <p:spPr>
          <a:xfrm>
            <a:off x="4237583" y="1938708"/>
            <a:ext cx="1506071" cy="307777"/>
          </a:xfrm>
          <a:prstGeom prst="rect">
            <a:avLst/>
          </a:prstGeom>
          <a:noFill/>
        </p:spPr>
        <p:txBody>
          <a:bodyPr wrap="square" rtlCol="0">
            <a:spAutoFit/>
          </a:bodyPr>
          <a:lstStyle/>
          <a:p>
            <a:r>
              <a:rPr lang="en-US" dirty="0" err="1"/>
              <a:t>Tên</a:t>
            </a:r>
            <a:r>
              <a:rPr lang="en-US" dirty="0"/>
              <a:t> </a:t>
            </a:r>
            <a:r>
              <a:rPr lang="en-US" dirty="0" err="1"/>
              <a:t>đề</a:t>
            </a:r>
            <a:r>
              <a:rPr lang="en-US" dirty="0"/>
              <a:t> </a:t>
            </a:r>
            <a:r>
              <a:rPr lang="en-US" dirty="0" err="1"/>
              <a:t>tài</a:t>
            </a:r>
            <a:endParaRPr lang="en-US" dirty="0"/>
          </a:p>
        </p:txBody>
      </p:sp>
      <p:sp>
        <p:nvSpPr>
          <p:cNvPr id="3" name="TextBox 2">
            <a:extLst>
              <a:ext uri="{FF2B5EF4-FFF2-40B4-BE49-F238E27FC236}">
                <a16:creationId xmlns:a16="http://schemas.microsoft.com/office/drawing/2014/main" id="{624218D1-00B5-55C5-F634-E7B016317C62}"/>
              </a:ext>
            </a:extLst>
          </p:cNvPr>
          <p:cNvSpPr txBox="1"/>
          <p:nvPr/>
        </p:nvSpPr>
        <p:spPr>
          <a:xfrm>
            <a:off x="4917441" y="3780727"/>
            <a:ext cx="2900480" cy="430887"/>
          </a:xfrm>
          <a:prstGeom prst="rect">
            <a:avLst/>
          </a:prstGeom>
          <a:noFill/>
        </p:spPr>
        <p:txBody>
          <a:bodyPr wrap="square" rtlCol="0">
            <a:spAutoFit/>
          </a:bodyPr>
          <a:lstStyle/>
          <a:p>
            <a:r>
              <a:rPr lang="en-US" sz="1100" dirty="0"/>
              <a:t>Sinh </a:t>
            </a:r>
            <a:r>
              <a:rPr lang="en-US" sz="1100" dirty="0" err="1"/>
              <a:t>viên</a:t>
            </a:r>
            <a:r>
              <a:rPr lang="en-US" sz="1100" dirty="0"/>
              <a:t> </a:t>
            </a:r>
            <a:r>
              <a:rPr lang="en-US" sz="1100" dirty="0" err="1"/>
              <a:t>thực</a:t>
            </a:r>
            <a:r>
              <a:rPr lang="en-US" sz="1100" dirty="0"/>
              <a:t> </a:t>
            </a:r>
            <a:r>
              <a:rPr lang="en-US" sz="1100" dirty="0" err="1"/>
              <a:t>hiện</a:t>
            </a:r>
            <a:r>
              <a:rPr lang="en-US" sz="1100" dirty="0"/>
              <a:t> : </a:t>
            </a:r>
            <a:r>
              <a:rPr lang="en-US" sz="1100" dirty="0" err="1"/>
              <a:t>Phạm</a:t>
            </a:r>
            <a:r>
              <a:rPr lang="en-US" sz="1100" dirty="0"/>
              <a:t> Lê Đức Anh</a:t>
            </a:r>
          </a:p>
          <a:p>
            <a:r>
              <a:rPr lang="en-US" sz="1100" dirty="0" err="1"/>
              <a:t>Giảng</a:t>
            </a:r>
            <a:r>
              <a:rPr lang="en-US" sz="1100" dirty="0"/>
              <a:t> </a:t>
            </a:r>
            <a:r>
              <a:rPr lang="en-US" sz="1100" dirty="0" err="1"/>
              <a:t>viên</a:t>
            </a:r>
            <a:r>
              <a:rPr lang="en-US" sz="1100" dirty="0"/>
              <a:t> </a:t>
            </a:r>
            <a:r>
              <a:rPr lang="en-US" sz="1100" dirty="0" err="1"/>
              <a:t>hướng</a:t>
            </a:r>
            <a:r>
              <a:rPr lang="en-US" sz="1100" dirty="0"/>
              <a:t> </a:t>
            </a:r>
            <a:r>
              <a:rPr lang="en-US" sz="1100" dirty="0" err="1"/>
              <a:t>dẫn</a:t>
            </a:r>
            <a:r>
              <a:rPr lang="en-US" sz="1100" dirty="0"/>
              <a:t> : Bùi Đức </a:t>
            </a:r>
            <a:r>
              <a:rPr lang="en-US" sz="1100" dirty="0" err="1"/>
              <a:t>Thọ</a:t>
            </a:r>
            <a:endParaRPr lang="en-US"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877625" y="1773125"/>
            <a:ext cx="3530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Nội dung thực hiện</a:t>
            </a:r>
            <a:br>
              <a:rPr lang="en" dirty="0">
                <a:latin typeface="Calibri" panose="020F0502020204030204" pitchFamily="34" charset="0"/>
                <a:ea typeface="Calibri" panose="020F0502020204030204" pitchFamily="34" charset="0"/>
                <a:cs typeface="Calibri" panose="020F0502020204030204" pitchFamily="34" charset="0"/>
              </a:rPr>
            </a:b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43" name="Google Shape;243;p31"/>
          <p:cNvSpPr txBox="1">
            <a:spLocks noGrp="1"/>
          </p:cNvSpPr>
          <p:nvPr>
            <p:ph type="title" idx="2"/>
          </p:nvPr>
        </p:nvSpPr>
        <p:spPr>
          <a:xfrm>
            <a:off x="1877625" y="1049625"/>
            <a:ext cx="106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44" name="Google Shape;244;p31"/>
          <p:cNvPicPr preferRelativeResize="0">
            <a:picLocks noGrp="1"/>
          </p:cNvPicPr>
          <p:nvPr>
            <p:ph type="pic" idx="3"/>
          </p:nvPr>
        </p:nvPicPr>
        <p:blipFill rotWithShape="1">
          <a:blip r:embed="rId3">
            <a:alphaModFix/>
          </a:blip>
          <a:srcRect l="39859" r="14870"/>
          <a:stretch/>
        </p:blipFill>
        <p:spPr>
          <a:xfrm>
            <a:off x="5670175" y="539525"/>
            <a:ext cx="2760596" cy="4064502"/>
          </a:xfrm>
          <a:prstGeom prst="rect">
            <a:avLst/>
          </a:prstGeom>
        </p:spPr>
      </p:pic>
      <p:grpSp>
        <p:nvGrpSpPr>
          <p:cNvPr id="245" name="Google Shape;245;p31"/>
          <p:cNvGrpSpPr/>
          <p:nvPr/>
        </p:nvGrpSpPr>
        <p:grpSpPr>
          <a:xfrm>
            <a:off x="0" y="3125296"/>
            <a:ext cx="2292776" cy="2280074"/>
            <a:chOff x="6605475" y="3328475"/>
            <a:chExt cx="2292776" cy="2280074"/>
          </a:xfrm>
        </p:grpSpPr>
        <p:sp>
          <p:nvSpPr>
            <p:cNvPr id="246" name="Google Shape;246;p31"/>
            <p:cNvSpPr/>
            <p:nvPr/>
          </p:nvSpPr>
          <p:spPr>
            <a:xfrm rot="8100255">
              <a:off x="6243066" y="4458289"/>
              <a:ext cx="2864419" cy="16122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247" name="Google Shape;247;p31"/>
            <p:cNvSpPr/>
            <p:nvPr/>
          </p:nvSpPr>
          <p:spPr>
            <a:xfrm rot="2702205">
              <a:off x="8556794" y="3420933"/>
              <a:ext cx="330714" cy="167584"/>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grpSp>
      <p:pic>
        <p:nvPicPr>
          <p:cNvPr id="2050" name="Picture 2" descr="The eight factors of happiness for developers - Stack Overflow">
            <a:extLst>
              <a:ext uri="{FF2B5EF4-FFF2-40B4-BE49-F238E27FC236}">
                <a16:creationId xmlns:a16="http://schemas.microsoft.com/office/drawing/2014/main" id="{BF424F59-9513-2A01-EA84-C9DB4D1067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035" r="31198"/>
          <a:stretch/>
        </p:blipFill>
        <p:spPr bwMode="auto">
          <a:xfrm>
            <a:off x="5670175" y="539472"/>
            <a:ext cx="2760596" cy="406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6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Các lớp tầng Activity</a:t>
            </a:r>
            <a:endParaRPr sz="2800" dirty="0"/>
          </a:p>
        </p:txBody>
      </p:sp>
      <p:grpSp>
        <p:nvGrpSpPr>
          <p:cNvPr id="292" name="Google Shape;292;p33"/>
          <p:cNvGrpSpPr/>
          <p:nvPr/>
        </p:nvGrpSpPr>
        <p:grpSpPr>
          <a:xfrm>
            <a:off x="8091439" y="731375"/>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1004244" y="1917650"/>
            <a:ext cx="4018331" cy="2769989"/>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vi-VN" sz="1200" dirty="0">
                <a:effectLst/>
                <a:latin typeface="+mn-lt"/>
                <a:ea typeface="Times New Roman" panose="02020603050405020304" pitchFamily="18" charset="0"/>
                <a:cs typeface="Times New Roman" panose="02020603050405020304" pitchFamily="18" charset="0"/>
              </a:rPr>
              <a:t>Lớp </a:t>
            </a:r>
            <a:r>
              <a:rPr lang="vi-VN" sz="1200" dirty="0" err="1">
                <a:effectLst/>
                <a:latin typeface="+mn-lt"/>
                <a:ea typeface="Times New Roman" panose="02020603050405020304" pitchFamily="18" charset="0"/>
                <a:cs typeface="Times New Roman" panose="02020603050405020304" pitchFamily="18" charset="0"/>
              </a:rPr>
              <a:t>Activity</a:t>
            </a:r>
            <a:r>
              <a:rPr lang="vi-VN" sz="1200" dirty="0">
                <a:effectLst/>
                <a:latin typeface="+mn-lt"/>
                <a:ea typeface="Times New Roman" panose="02020603050405020304" pitchFamily="18" charset="0"/>
                <a:cs typeface="Times New Roman" panose="02020603050405020304" pitchFamily="18" charset="0"/>
              </a:rPr>
              <a:t> là thành phần quan trọng nhất của ứng dụng </a:t>
            </a:r>
            <a:r>
              <a:rPr lang="vi-VN" sz="1200" dirty="0" err="1">
                <a:effectLst/>
                <a:latin typeface="+mn-lt"/>
                <a:ea typeface="Times New Roman" panose="02020603050405020304" pitchFamily="18" charset="0"/>
                <a:cs typeface="Times New Roman" panose="02020603050405020304" pitchFamily="18" charset="0"/>
              </a:rPr>
              <a:t>Android</a:t>
            </a:r>
            <a:r>
              <a:rPr lang="vi-VN" sz="1200" dirty="0">
                <a:effectLst/>
                <a:latin typeface="+mn-lt"/>
                <a:ea typeface="Times New Roman" panose="02020603050405020304" pitchFamily="18" charset="0"/>
                <a:cs typeface="Times New Roman" panose="02020603050405020304" pitchFamily="18" charset="0"/>
              </a:rPr>
              <a:t>, cách mà chúng hoạt động tạo thành nền tảng cơ bản của mô hình lập trình ứng dụng. </a:t>
            </a:r>
            <a:r>
              <a:rPr lang="vi-VN" sz="1200" dirty="0" err="1">
                <a:effectLst/>
                <a:latin typeface="+mn-lt"/>
                <a:ea typeface="Times New Roman" panose="02020603050405020304" pitchFamily="18" charset="0"/>
                <a:cs typeface="Times New Roman" panose="02020603050405020304" pitchFamily="18" charset="0"/>
              </a:rPr>
              <a:t>Android</a:t>
            </a:r>
            <a:r>
              <a:rPr lang="vi-VN" sz="1200" dirty="0">
                <a:effectLst/>
                <a:latin typeface="+mn-lt"/>
                <a:ea typeface="Times New Roman" panose="02020603050405020304" pitchFamily="18" charset="0"/>
                <a:cs typeface="Times New Roman" panose="02020603050405020304" pitchFamily="18" charset="0"/>
              </a:rPr>
              <a:t> khởi chạy một ứng dụng thông thường bằng kích hoạt một </a:t>
            </a:r>
            <a:r>
              <a:rPr lang="vi-VN" sz="1200" dirty="0" err="1">
                <a:effectLst/>
                <a:latin typeface="+mn-lt"/>
                <a:ea typeface="Times New Roman" panose="02020603050405020304" pitchFamily="18" charset="0"/>
                <a:cs typeface="Times New Roman" panose="02020603050405020304" pitchFamily="18" charset="0"/>
              </a:rPr>
              <a:t>Activity</a:t>
            </a:r>
            <a:r>
              <a:rPr lang="vi-VN" sz="1200" dirty="0">
                <a:effectLst/>
                <a:latin typeface="+mn-lt"/>
                <a:ea typeface="Times New Roman" panose="02020603050405020304" pitchFamily="18" charset="0"/>
                <a:cs typeface="Times New Roman" panose="02020603050405020304" pitchFamily="18" charset="0"/>
              </a:rPr>
              <a:t> tương ứng với vòng đời cụ thể của nó trong quá trình hoạt động.</a:t>
            </a:r>
          </a:p>
          <a:p>
            <a:pPr marL="342900" marR="0" lvl="0" indent="-342900">
              <a:lnSpc>
                <a:spcPct val="150000"/>
              </a:lnSpc>
              <a:spcBef>
                <a:spcPts val="0"/>
              </a:spcBef>
              <a:spcAft>
                <a:spcPts val="0"/>
              </a:spcAft>
              <a:buFont typeface="Arial" panose="020B0604020202020204" pitchFamily="34" charset="0"/>
              <a:buChar char="-"/>
            </a:pPr>
            <a:r>
              <a:rPr lang="vi-VN" sz="1200" dirty="0">
                <a:effectLst/>
                <a:latin typeface="+mn-lt"/>
                <a:ea typeface="Times New Roman" panose="02020603050405020304" pitchFamily="18" charset="0"/>
                <a:cs typeface="Times New Roman" panose="02020603050405020304" pitchFamily="18" charset="0"/>
              </a:rPr>
              <a:t>Thường một </a:t>
            </a:r>
            <a:r>
              <a:rPr lang="vi-VN" sz="1200" dirty="0" err="1">
                <a:effectLst/>
                <a:latin typeface="+mn-lt"/>
                <a:ea typeface="Times New Roman" panose="02020603050405020304" pitchFamily="18" charset="0"/>
                <a:cs typeface="Times New Roman" panose="02020603050405020304" pitchFamily="18" charset="0"/>
              </a:rPr>
              <a:t>Activity</a:t>
            </a:r>
            <a:r>
              <a:rPr lang="vi-VN" sz="1200" dirty="0">
                <a:effectLst/>
                <a:latin typeface="+mn-lt"/>
                <a:ea typeface="Times New Roman" panose="02020603050405020304" pitchFamily="18" charset="0"/>
                <a:cs typeface="Times New Roman" panose="02020603050405020304" pitchFamily="18" charset="0"/>
              </a:rPr>
              <a:t> cung cấp một của sổ, ở đó ứng dụng sẽ dựng các thành phần UI (</a:t>
            </a:r>
            <a:r>
              <a:rPr lang="vi-VN" sz="1200" dirty="0" err="1">
                <a:effectLst/>
                <a:latin typeface="+mn-lt"/>
                <a:ea typeface="Times New Roman" panose="02020603050405020304" pitchFamily="18" charset="0"/>
                <a:cs typeface="Times New Roman" panose="02020603050405020304" pitchFamily="18" charset="0"/>
              </a:rPr>
              <a:t>User</a:t>
            </a:r>
            <a:r>
              <a:rPr lang="vi-VN" sz="1200" dirty="0">
                <a:effectLst/>
                <a:latin typeface="+mn-lt"/>
                <a:ea typeface="Times New Roman" panose="02020603050405020304" pitchFamily="18" charset="0"/>
                <a:cs typeface="Times New Roman" panose="02020603050405020304" pitchFamily="18" charset="0"/>
              </a:rPr>
              <a:t> </a:t>
            </a:r>
            <a:r>
              <a:rPr lang="vi-VN" sz="1200" dirty="0" err="1">
                <a:effectLst/>
                <a:latin typeface="+mn-lt"/>
                <a:ea typeface="Times New Roman" panose="02020603050405020304" pitchFamily="18" charset="0"/>
                <a:cs typeface="Times New Roman" panose="02020603050405020304" pitchFamily="18" charset="0"/>
              </a:rPr>
              <a:t>Interface</a:t>
            </a:r>
            <a:r>
              <a:rPr lang="vi-VN" sz="1200" dirty="0">
                <a:effectLst/>
                <a:latin typeface="+mn-lt"/>
                <a:ea typeface="Times New Roman" panose="02020603050405020304" pitchFamily="18" charset="0"/>
                <a:cs typeface="Times New Roman" panose="02020603050405020304" pitchFamily="18" charset="0"/>
              </a:rPr>
              <a:t> - giao diện </a:t>
            </a:r>
            <a:r>
              <a:rPr lang="vi-VN" sz="1200" dirty="0" err="1">
                <a:effectLst/>
                <a:latin typeface="+mn-lt"/>
                <a:ea typeface="Times New Roman" panose="02020603050405020304" pitchFamily="18" charset="0"/>
                <a:cs typeface="Times New Roman" panose="02020603050405020304" pitchFamily="18" charset="0"/>
              </a:rPr>
              <a:t>ngƯời</a:t>
            </a:r>
            <a:r>
              <a:rPr lang="vi-VN" sz="1200" dirty="0">
                <a:effectLst/>
                <a:latin typeface="+mn-lt"/>
                <a:ea typeface="Times New Roman" panose="02020603050405020304" pitchFamily="18" charset="0"/>
                <a:cs typeface="Times New Roman" panose="02020603050405020304" pitchFamily="18" charset="0"/>
              </a:rPr>
              <a:t> dùng).</a:t>
            </a:r>
          </a:p>
          <a:p>
            <a:endParaRPr lang="en-US" sz="1200" dirty="0">
              <a:latin typeface="+mj-lt"/>
              <a:ea typeface="Calibri" panose="020F0502020204030204" pitchFamily="34" charset="0"/>
            </a:endParaRPr>
          </a:p>
        </p:txBody>
      </p:sp>
      <p:grpSp>
        <p:nvGrpSpPr>
          <p:cNvPr id="7" name="Google Shape;885;p47">
            <a:extLst>
              <a:ext uri="{FF2B5EF4-FFF2-40B4-BE49-F238E27FC236}">
                <a16:creationId xmlns:a16="http://schemas.microsoft.com/office/drawing/2014/main" id="{D4268C6E-3B3C-B1CE-7B20-894601B0D097}"/>
              </a:ext>
            </a:extLst>
          </p:cNvPr>
          <p:cNvGrpSpPr/>
          <p:nvPr/>
        </p:nvGrpSpPr>
        <p:grpSpPr>
          <a:xfrm>
            <a:off x="1353892" y="1399331"/>
            <a:ext cx="329817" cy="331528"/>
            <a:chOff x="3451471" y="2131896"/>
            <a:chExt cx="329817" cy="331528"/>
          </a:xfrm>
        </p:grpSpPr>
        <p:sp>
          <p:nvSpPr>
            <p:cNvPr id="8" name="Google Shape;886;p47">
              <a:extLst>
                <a:ext uri="{FF2B5EF4-FFF2-40B4-BE49-F238E27FC236}">
                  <a16:creationId xmlns:a16="http://schemas.microsoft.com/office/drawing/2014/main" id="{AB513B8B-C8CE-8A87-7141-3E40DF4AB1BA}"/>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close/>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close/>
                  <a:moveTo>
                    <a:pt x="23" y="23"/>
                  </a:moveTo>
                  <a:lnTo>
                    <a:pt x="57" y="23"/>
                  </a:lnTo>
                  <a:lnTo>
                    <a:pt x="57" y="34"/>
                  </a:lnTo>
                  <a:lnTo>
                    <a:pt x="23" y="34"/>
                  </a:lnTo>
                  <a:lnTo>
                    <a:pt x="23" y="23"/>
                  </a:lnTo>
                  <a:close/>
                  <a:moveTo>
                    <a:pt x="23" y="46"/>
                  </a:moveTo>
                  <a:lnTo>
                    <a:pt x="57" y="46"/>
                  </a:lnTo>
                  <a:lnTo>
                    <a:pt x="57" y="57"/>
                  </a:lnTo>
                  <a:lnTo>
                    <a:pt x="23" y="57"/>
                  </a:lnTo>
                  <a:lnTo>
                    <a:pt x="23" y="46"/>
                  </a:lnTo>
                  <a:close/>
                  <a:moveTo>
                    <a:pt x="23" y="69"/>
                  </a:moveTo>
                  <a:lnTo>
                    <a:pt x="57" y="69"/>
                  </a:lnTo>
                  <a:lnTo>
                    <a:pt x="57" y="80"/>
                  </a:lnTo>
                  <a:lnTo>
                    <a:pt x="23" y="80"/>
                  </a:lnTo>
                  <a:lnTo>
                    <a:pt x="23" y="69"/>
                  </a:lnTo>
                  <a:close/>
                  <a:moveTo>
                    <a:pt x="23" y="69"/>
                  </a:moveTo>
                  <a:lnTo>
                    <a:pt x="23"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87;p47">
              <a:extLst>
                <a:ext uri="{FF2B5EF4-FFF2-40B4-BE49-F238E27FC236}">
                  <a16:creationId xmlns:a16="http://schemas.microsoft.com/office/drawing/2014/main" id="{EF032B0C-D086-CA25-AF96-25B25EE8C8A0}"/>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moveTo>
                    <a:pt x="23" y="23"/>
                  </a:moveTo>
                  <a:lnTo>
                    <a:pt x="57" y="23"/>
                  </a:lnTo>
                  <a:lnTo>
                    <a:pt x="57" y="34"/>
                  </a:lnTo>
                  <a:lnTo>
                    <a:pt x="23" y="34"/>
                  </a:lnTo>
                  <a:lnTo>
                    <a:pt x="23" y="23"/>
                  </a:lnTo>
                  <a:moveTo>
                    <a:pt x="23" y="46"/>
                  </a:moveTo>
                  <a:lnTo>
                    <a:pt x="57" y="46"/>
                  </a:lnTo>
                  <a:lnTo>
                    <a:pt x="57" y="57"/>
                  </a:lnTo>
                  <a:lnTo>
                    <a:pt x="23" y="57"/>
                  </a:lnTo>
                  <a:lnTo>
                    <a:pt x="23" y="46"/>
                  </a:lnTo>
                  <a:moveTo>
                    <a:pt x="23" y="69"/>
                  </a:moveTo>
                  <a:lnTo>
                    <a:pt x="57" y="69"/>
                  </a:lnTo>
                  <a:lnTo>
                    <a:pt x="57" y="80"/>
                  </a:lnTo>
                  <a:lnTo>
                    <a:pt x="23" y="80"/>
                  </a:lnTo>
                  <a:lnTo>
                    <a:pt x="23" y="69"/>
                  </a:lnTo>
                  <a:moveTo>
                    <a:pt x="23" y="69"/>
                  </a:moveTo>
                  <a:lnTo>
                    <a:pt x="23" y="6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88;p47">
              <a:extLst>
                <a:ext uri="{FF2B5EF4-FFF2-40B4-BE49-F238E27FC236}">
                  <a16:creationId xmlns:a16="http://schemas.microsoft.com/office/drawing/2014/main" id="{8FD5A4FB-7AE0-6662-8B25-9F0019BFC199}"/>
                </a:ext>
              </a:extLst>
            </p:cNvPr>
            <p:cNvSpPr/>
            <p:nvPr/>
          </p:nvSpPr>
          <p:spPr>
            <a:xfrm>
              <a:off x="3451471" y="2131896"/>
              <a:ext cx="329817" cy="136713"/>
            </a:xfrm>
            <a:custGeom>
              <a:avLst/>
              <a:gdLst/>
              <a:ahLst/>
              <a:cxnLst/>
              <a:rect l="l" t="t" r="r" b="b"/>
              <a:pathLst>
                <a:path w="143" h="59" extrusionOk="0">
                  <a:moveTo>
                    <a:pt x="130" y="21"/>
                  </a:moveTo>
                  <a:cubicBezTo>
                    <a:pt x="130" y="22"/>
                    <a:pt x="130" y="24"/>
                    <a:pt x="130" y="25"/>
                  </a:cubicBezTo>
                  <a:cubicBezTo>
                    <a:pt x="130" y="39"/>
                    <a:pt x="123" y="50"/>
                    <a:pt x="113" y="50"/>
                  </a:cubicBezTo>
                  <a:cubicBezTo>
                    <a:pt x="113" y="42"/>
                    <a:pt x="113" y="42"/>
                    <a:pt x="113" y="42"/>
                  </a:cubicBezTo>
                  <a:cubicBezTo>
                    <a:pt x="117" y="42"/>
                    <a:pt x="122" y="35"/>
                    <a:pt x="122" y="25"/>
                  </a:cubicBezTo>
                  <a:cubicBezTo>
                    <a:pt x="122" y="24"/>
                    <a:pt x="122" y="22"/>
                    <a:pt x="122" y="21"/>
                  </a:cubicBezTo>
                  <a:cubicBezTo>
                    <a:pt x="105" y="21"/>
                    <a:pt x="105" y="21"/>
                    <a:pt x="105" y="21"/>
                  </a:cubicBezTo>
                  <a:cubicBezTo>
                    <a:pt x="106" y="14"/>
                    <a:pt x="110" y="8"/>
                    <a:pt x="113" y="8"/>
                  </a:cubicBezTo>
                  <a:cubicBezTo>
                    <a:pt x="117" y="8"/>
                    <a:pt x="121" y="14"/>
                    <a:pt x="122" y="21"/>
                  </a:cubicBezTo>
                  <a:cubicBezTo>
                    <a:pt x="130" y="21"/>
                    <a:pt x="130" y="21"/>
                    <a:pt x="130" y="21"/>
                  </a:cubicBezTo>
                  <a:cubicBezTo>
                    <a:pt x="129" y="9"/>
                    <a:pt x="122" y="0"/>
                    <a:pt x="113" y="0"/>
                  </a:cubicBezTo>
                  <a:cubicBezTo>
                    <a:pt x="105" y="0"/>
                    <a:pt x="98" y="9"/>
                    <a:pt x="97" y="21"/>
                  </a:cubicBezTo>
                  <a:cubicBezTo>
                    <a:pt x="88" y="21"/>
                    <a:pt x="88" y="21"/>
                    <a:pt x="88" y="21"/>
                  </a:cubicBezTo>
                  <a:cubicBezTo>
                    <a:pt x="88" y="22"/>
                    <a:pt x="88" y="24"/>
                    <a:pt x="88" y="25"/>
                  </a:cubicBezTo>
                  <a:cubicBezTo>
                    <a:pt x="88" y="39"/>
                    <a:pt x="81" y="50"/>
                    <a:pt x="71" y="50"/>
                  </a:cubicBezTo>
                  <a:cubicBezTo>
                    <a:pt x="71" y="42"/>
                    <a:pt x="71" y="42"/>
                    <a:pt x="71" y="42"/>
                  </a:cubicBezTo>
                  <a:cubicBezTo>
                    <a:pt x="75" y="42"/>
                    <a:pt x="80" y="35"/>
                    <a:pt x="80" y="25"/>
                  </a:cubicBezTo>
                  <a:cubicBezTo>
                    <a:pt x="80" y="24"/>
                    <a:pt x="80" y="22"/>
                    <a:pt x="80" y="21"/>
                  </a:cubicBezTo>
                  <a:cubicBezTo>
                    <a:pt x="63" y="21"/>
                    <a:pt x="63" y="21"/>
                    <a:pt x="63" y="21"/>
                  </a:cubicBezTo>
                  <a:cubicBezTo>
                    <a:pt x="64" y="14"/>
                    <a:pt x="68" y="8"/>
                    <a:pt x="71" y="8"/>
                  </a:cubicBezTo>
                  <a:cubicBezTo>
                    <a:pt x="75" y="8"/>
                    <a:pt x="79" y="14"/>
                    <a:pt x="80" y="21"/>
                  </a:cubicBezTo>
                  <a:cubicBezTo>
                    <a:pt x="88" y="21"/>
                    <a:pt x="88" y="21"/>
                    <a:pt x="88" y="21"/>
                  </a:cubicBezTo>
                  <a:cubicBezTo>
                    <a:pt x="87" y="9"/>
                    <a:pt x="80" y="0"/>
                    <a:pt x="71" y="0"/>
                  </a:cubicBezTo>
                  <a:cubicBezTo>
                    <a:pt x="63" y="0"/>
                    <a:pt x="56" y="9"/>
                    <a:pt x="55" y="21"/>
                  </a:cubicBezTo>
                  <a:cubicBezTo>
                    <a:pt x="46" y="21"/>
                    <a:pt x="46" y="21"/>
                    <a:pt x="46" y="21"/>
                  </a:cubicBezTo>
                  <a:cubicBezTo>
                    <a:pt x="46" y="22"/>
                    <a:pt x="46" y="24"/>
                    <a:pt x="46" y="25"/>
                  </a:cubicBezTo>
                  <a:cubicBezTo>
                    <a:pt x="46" y="39"/>
                    <a:pt x="39" y="50"/>
                    <a:pt x="29" y="50"/>
                  </a:cubicBezTo>
                  <a:cubicBezTo>
                    <a:pt x="29" y="42"/>
                    <a:pt x="29" y="42"/>
                    <a:pt x="29" y="42"/>
                  </a:cubicBezTo>
                  <a:cubicBezTo>
                    <a:pt x="33" y="42"/>
                    <a:pt x="38" y="35"/>
                    <a:pt x="38" y="25"/>
                  </a:cubicBezTo>
                  <a:cubicBezTo>
                    <a:pt x="38" y="24"/>
                    <a:pt x="38" y="22"/>
                    <a:pt x="38" y="21"/>
                  </a:cubicBezTo>
                  <a:cubicBezTo>
                    <a:pt x="21" y="21"/>
                    <a:pt x="21" y="21"/>
                    <a:pt x="21" y="21"/>
                  </a:cubicBezTo>
                  <a:cubicBezTo>
                    <a:pt x="22" y="14"/>
                    <a:pt x="26" y="8"/>
                    <a:pt x="29" y="8"/>
                  </a:cubicBezTo>
                  <a:cubicBezTo>
                    <a:pt x="33" y="8"/>
                    <a:pt x="36" y="14"/>
                    <a:pt x="38" y="21"/>
                  </a:cubicBezTo>
                  <a:cubicBezTo>
                    <a:pt x="46" y="21"/>
                    <a:pt x="46" y="21"/>
                    <a:pt x="46" y="21"/>
                  </a:cubicBezTo>
                  <a:cubicBezTo>
                    <a:pt x="45" y="9"/>
                    <a:pt x="38" y="0"/>
                    <a:pt x="29" y="0"/>
                  </a:cubicBezTo>
                  <a:cubicBezTo>
                    <a:pt x="21" y="0"/>
                    <a:pt x="14" y="9"/>
                    <a:pt x="13" y="21"/>
                  </a:cubicBezTo>
                  <a:cubicBezTo>
                    <a:pt x="0" y="21"/>
                    <a:pt x="0" y="21"/>
                    <a:pt x="0" y="21"/>
                  </a:cubicBezTo>
                  <a:cubicBezTo>
                    <a:pt x="0" y="59"/>
                    <a:pt x="0" y="59"/>
                    <a:pt x="0" y="59"/>
                  </a:cubicBezTo>
                  <a:cubicBezTo>
                    <a:pt x="143" y="59"/>
                    <a:pt x="143" y="59"/>
                    <a:pt x="143" y="59"/>
                  </a:cubicBezTo>
                  <a:cubicBezTo>
                    <a:pt x="143" y="21"/>
                    <a:pt x="143" y="21"/>
                    <a:pt x="143" y="21"/>
                  </a:cubicBezTo>
                  <a:lnTo>
                    <a:pt x="130" y="21"/>
                  </a:lnTo>
                  <a:close/>
                  <a:moveTo>
                    <a:pt x="130" y="21"/>
                  </a:moveTo>
                  <a:cubicBezTo>
                    <a:pt x="130" y="21"/>
                    <a:pt x="130" y="21"/>
                    <a:pt x="13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ED6B887C-3DFC-C5F4-EC77-FDFF27B7A5D6}"/>
              </a:ext>
            </a:extLst>
          </p:cNvPr>
          <p:cNvPicPr>
            <a:picLocks noChangeAspect="1"/>
          </p:cNvPicPr>
          <p:nvPr/>
        </p:nvPicPr>
        <p:blipFill>
          <a:blip r:embed="rId3"/>
          <a:stretch>
            <a:fillRect/>
          </a:stretch>
        </p:blipFill>
        <p:spPr>
          <a:xfrm>
            <a:off x="5718052" y="1917650"/>
            <a:ext cx="2187130" cy="1546994"/>
          </a:xfrm>
          <a:prstGeom prst="rect">
            <a:avLst/>
          </a:prstGeom>
        </p:spPr>
      </p:pic>
    </p:spTree>
    <p:extLst>
      <p:ext uri="{BB962C8B-B14F-4D97-AF65-F5344CB8AC3E}">
        <p14:creationId xmlns:p14="http://schemas.microsoft.com/office/powerpoint/2010/main" val="413824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Các lớp tầng Adapter</a:t>
            </a:r>
            <a:endParaRPr sz="2800" dirty="0"/>
          </a:p>
        </p:txBody>
      </p:sp>
      <p:grpSp>
        <p:nvGrpSpPr>
          <p:cNvPr id="292" name="Google Shape;292;p33"/>
          <p:cNvGrpSpPr/>
          <p:nvPr/>
        </p:nvGrpSpPr>
        <p:grpSpPr>
          <a:xfrm>
            <a:off x="8091439" y="731375"/>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1004244" y="1917650"/>
            <a:ext cx="4018331" cy="2274149"/>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vi-VN" sz="1200" dirty="0">
                <a:effectLst/>
                <a:latin typeface="+mn-lt"/>
                <a:ea typeface="Times New Roman" panose="02020603050405020304" pitchFamily="18" charset="0"/>
                <a:cs typeface="Times New Roman" panose="02020603050405020304" pitchFamily="18" charset="0"/>
              </a:rPr>
              <a:t>Một </a:t>
            </a:r>
            <a:r>
              <a:rPr lang="vi-VN" sz="1200" dirty="0" err="1">
                <a:effectLst/>
                <a:latin typeface="+mn-lt"/>
                <a:ea typeface="Times New Roman" panose="02020603050405020304" pitchFamily="18" charset="0"/>
                <a:cs typeface="Times New Roman" panose="02020603050405020304" pitchFamily="18" charset="0"/>
              </a:rPr>
              <a:t>Adapter</a:t>
            </a:r>
            <a:r>
              <a:rPr lang="vi-VN" sz="1200" dirty="0">
                <a:effectLst/>
                <a:latin typeface="+mn-lt"/>
                <a:ea typeface="Times New Roman" panose="02020603050405020304" pitchFamily="18" charset="0"/>
                <a:cs typeface="Times New Roman" panose="02020603050405020304" pitchFamily="18" charset="0"/>
              </a:rPr>
              <a:t> là một đối tượng của một lớp cài đặt giao diện </a:t>
            </a:r>
            <a:r>
              <a:rPr lang="vi-VN" sz="1200" dirty="0" err="1">
                <a:effectLst/>
                <a:latin typeface="+mn-lt"/>
                <a:ea typeface="Times New Roman" panose="02020603050405020304" pitchFamily="18" charset="0"/>
                <a:cs typeface="Times New Roman" panose="02020603050405020304" pitchFamily="18" charset="0"/>
              </a:rPr>
              <a:t>Adapter</a:t>
            </a:r>
            <a:r>
              <a:rPr lang="vi-VN" sz="1200" dirty="0">
                <a:effectLst/>
                <a:latin typeface="+mn-lt"/>
                <a:ea typeface="Times New Roman" panose="02020603050405020304" pitchFamily="18" charset="0"/>
                <a:cs typeface="Times New Roman" panose="02020603050405020304" pitchFamily="18" charset="0"/>
              </a:rPr>
              <a:t>. Nó đóng vai trò như là một liên kết giữa một tập hợp dữ liệu và một </a:t>
            </a:r>
            <a:r>
              <a:rPr lang="vi-VN" sz="1200" dirty="0" err="1">
                <a:effectLst/>
                <a:latin typeface="+mn-lt"/>
                <a:ea typeface="Times New Roman" panose="02020603050405020304" pitchFamily="18" charset="0"/>
                <a:cs typeface="Times New Roman" panose="02020603050405020304" pitchFamily="18" charset="0"/>
              </a:rPr>
              <a:t>Adapter</a:t>
            </a:r>
            <a:r>
              <a:rPr lang="vi-VN" sz="1200" dirty="0">
                <a:effectLst/>
                <a:latin typeface="+mn-lt"/>
                <a:ea typeface="Times New Roman" panose="02020603050405020304" pitchFamily="18" charset="0"/>
                <a:cs typeface="Times New Roman" panose="02020603050405020304" pitchFamily="18" charset="0"/>
              </a:rPr>
              <a:t> </a:t>
            </a:r>
            <a:r>
              <a:rPr lang="vi-VN" sz="1200" dirty="0" err="1">
                <a:effectLst/>
                <a:latin typeface="+mn-lt"/>
                <a:ea typeface="Times New Roman" panose="02020603050405020304" pitchFamily="18" charset="0"/>
                <a:cs typeface="Times New Roman" panose="02020603050405020304" pitchFamily="18" charset="0"/>
              </a:rPr>
              <a:t>View</a:t>
            </a:r>
            <a:r>
              <a:rPr lang="vi-VN" sz="1200" dirty="0">
                <a:effectLst/>
                <a:latin typeface="+mn-lt"/>
                <a:ea typeface="Times New Roman" panose="02020603050405020304" pitchFamily="18" charset="0"/>
                <a:cs typeface="Times New Roman" panose="02020603050405020304" pitchFamily="18" charset="0"/>
              </a:rPr>
              <a:t>, một đối tượng của một lớp thừa kế lớp trừu tượng </a:t>
            </a:r>
            <a:r>
              <a:rPr lang="vi-VN" sz="1200" dirty="0" err="1">
                <a:effectLst/>
                <a:latin typeface="+mn-lt"/>
                <a:ea typeface="Times New Roman" panose="02020603050405020304" pitchFamily="18" charset="0"/>
                <a:cs typeface="Times New Roman" panose="02020603050405020304" pitchFamily="18" charset="0"/>
              </a:rPr>
              <a:t>AdapterView</a:t>
            </a:r>
            <a:r>
              <a:rPr lang="vi-VN" sz="1200" dirty="0">
                <a:effectLst/>
                <a:latin typeface="+mn-lt"/>
                <a:ea typeface="Times New Roman" panose="02020603050405020304" pitchFamily="18" charset="0"/>
                <a:cs typeface="Times New Roman" panose="02020603050405020304" pitchFamily="18" charset="0"/>
              </a:rPr>
              <a:t>. Tập hợp dữ liệu có thể là bất cứ điều gì mà trình bày dữ liệu một cách có cấu trúc. Mảng, các đối tượng </a:t>
            </a:r>
            <a:r>
              <a:rPr lang="vi-VN" sz="1200" dirty="0" err="1">
                <a:effectLst/>
                <a:latin typeface="+mn-lt"/>
                <a:ea typeface="Times New Roman" panose="02020603050405020304" pitchFamily="18" charset="0"/>
                <a:cs typeface="Times New Roman" panose="02020603050405020304" pitchFamily="18" charset="0"/>
              </a:rPr>
              <a:t>List</a:t>
            </a:r>
            <a:r>
              <a:rPr lang="vi-VN" sz="1200" dirty="0">
                <a:effectLst/>
                <a:latin typeface="+mn-lt"/>
                <a:ea typeface="Times New Roman" panose="02020603050405020304" pitchFamily="18" charset="0"/>
                <a:cs typeface="Times New Roman" panose="02020603050405020304" pitchFamily="18" charset="0"/>
              </a:rPr>
              <a:t> và các đối tượng </a:t>
            </a:r>
            <a:r>
              <a:rPr lang="vi-VN" sz="1200" dirty="0" err="1">
                <a:effectLst/>
                <a:latin typeface="+mn-lt"/>
                <a:ea typeface="Times New Roman" panose="02020603050405020304" pitchFamily="18" charset="0"/>
                <a:cs typeface="Times New Roman" panose="02020603050405020304" pitchFamily="18" charset="0"/>
              </a:rPr>
              <a:t>Cursor</a:t>
            </a:r>
            <a:r>
              <a:rPr lang="vi-VN" sz="1200" dirty="0">
                <a:effectLst/>
                <a:latin typeface="+mn-lt"/>
                <a:ea typeface="Times New Roman" panose="02020603050405020304" pitchFamily="18" charset="0"/>
                <a:cs typeface="Times New Roman" panose="02020603050405020304" pitchFamily="18" charset="0"/>
              </a:rPr>
              <a:t> thường sử dụng bộ dữ liệu.</a:t>
            </a:r>
            <a:endParaRPr lang="en-US" sz="1200" dirty="0">
              <a:latin typeface="+mj-lt"/>
              <a:ea typeface="Calibri" panose="020F0502020204030204" pitchFamily="34" charset="0"/>
            </a:endParaRPr>
          </a:p>
        </p:txBody>
      </p:sp>
      <p:grpSp>
        <p:nvGrpSpPr>
          <p:cNvPr id="7" name="Google Shape;885;p47">
            <a:extLst>
              <a:ext uri="{FF2B5EF4-FFF2-40B4-BE49-F238E27FC236}">
                <a16:creationId xmlns:a16="http://schemas.microsoft.com/office/drawing/2014/main" id="{D4268C6E-3B3C-B1CE-7B20-894601B0D097}"/>
              </a:ext>
            </a:extLst>
          </p:cNvPr>
          <p:cNvGrpSpPr/>
          <p:nvPr/>
        </p:nvGrpSpPr>
        <p:grpSpPr>
          <a:xfrm>
            <a:off x="1353892" y="1399331"/>
            <a:ext cx="329817" cy="331528"/>
            <a:chOff x="3451471" y="2131896"/>
            <a:chExt cx="329817" cy="331528"/>
          </a:xfrm>
        </p:grpSpPr>
        <p:sp>
          <p:nvSpPr>
            <p:cNvPr id="8" name="Google Shape;886;p47">
              <a:extLst>
                <a:ext uri="{FF2B5EF4-FFF2-40B4-BE49-F238E27FC236}">
                  <a16:creationId xmlns:a16="http://schemas.microsoft.com/office/drawing/2014/main" id="{AB513B8B-C8CE-8A87-7141-3E40DF4AB1BA}"/>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close/>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close/>
                  <a:moveTo>
                    <a:pt x="23" y="23"/>
                  </a:moveTo>
                  <a:lnTo>
                    <a:pt x="57" y="23"/>
                  </a:lnTo>
                  <a:lnTo>
                    <a:pt x="57" y="34"/>
                  </a:lnTo>
                  <a:lnTo>
                    <a:pt x="23" y="34"/>
                  </a:lnTo>
                  <a:lnTo>
                    <a:pt x="23" y="23"/>
                  </a:lnTo>
                  <a:close/>
                  <a:moveTo>
                    <a:pt x="23" y="46"/>
                  </a:moveTo>
                  <a:lnTo>
                    <a:pt x="57" y="46"/>
                  </a:lnTo>
                  <a:lnTo>
                    <a:pt x="57" y="57"/>
                  </a:lnTo>
                  <a:lnTo>
                    <a:pt x="23" y="57"/>
                  </a:lnTo>
                  <a:lnTo>
                    <a:pt x="23" y="46"/>
                  </a:lnTo>
                  <a:close/>
                  <a:moveTo>
                    <a:pt x="23" y="69"/>
                  </a:moveTo>
                  <a:lnTo>
                    <a:pt x="57" y="69"/>
                  </a:lnTo>
                  <a:lnTo>
                    <a:pt x="57" y="80"/>
                  </a:lnTo>
                  <a:lnTo>
                    <a:pt x="23" y="80"/>
                  </a:lnTo>
                  <a:lnTo>
                    <a:pt x="23" y="69"/>
                  </a:lnTo>
                  <a:close/>
                  <a:moveTo>
                    <a:pt x="23" y="69"/>
                  </a:moveTo>
                  <a:lnTo>
                    <a:pt x="23"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87;p47">
              <a:extLst>
                <a:ext uri="{FF2B5EF4-FFF2-40B4-BE49-F238E27FC236}">
                  <a16:creationId xmlns:a16="http://schemas.microsoft.com/office/drawing/2014/main" id="{EF032B0C-D086-CA25-AF96-25B25EE8C8A0}"/>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moveTo>
                    <a:pt x="23" y="23"/>
                  </a:moveTo>
                  <a:lnTo>
                    <a:pt x="57" y="23"/>
                  </a:lnTo>
                  <a:lnTo>
                    <a:pt x="57" y="34"/>
                  </a:lnTo>
                  <a:lnTo>
                    <a:pt x="23" y="34"/>
                  </a:lnTo>
                  <a:lnTo>
                    <a:pt x="23" y="23"/>
                  </a:lnTo>
                  <a:moveTo>
                    <a:pt x="23" y="46"/>
                  </a:moveTo>
                  <a:lnTo>
                    <a:pt x="57" y="46"/>
                  </a:lnTo>
                  <a:lnTo>
                    <a:pt x="57" y="57"/>
                  </a:lnTo>
                  <a:lnTo>
                    <a:pt x="23" y="57"/>
                  </a:lnTo>
                  <a:lnTo>
                    <a:pt x="23" y="46"/>
                  </a:lnTo>
                  <a:moveTo>
                    <a:pt x="23" y="69"/>
                  </a:moveTo>
                  <a:lnTo>
                    <a:pt x="57" y="69"/>
                  </a:lnTo>
                  <a:lnTo>
                    <a:pt x="57" y="80"/>
                  </a:lnTo>
                  <a:lnTo>
                    <a:pt x="23" y="80"/>
                  </a:lnTo>
                  <a:lnTo>
                    <a:pt x="23" y="69"/>
                  </a:lnTo>
                  <a:moveTo>
                    <a:pt x="23" y="69"/>
                  </a:moveTo>
                  <a:lnTo>
                    <a:pt x="23" y="6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88;p47">
              <a:extLst>
                <a:ext uri="{FF2B5EF4-FFF2-40B4-BE49-F238E27FC236}">
                  <a16:creationId xmlns:a16="http://schemas.microsoft.com/office/drawing/2014/main" id="{8FD5A4FB-7AE0-6662-8B25-9F0019BFC199}"/>
                </a:ext>
              </a:extLst>
            </p:cNvPr>
            <p:cNvSpPr/>
            <p:nvPr/>
          </p:nvSpPr>
          <p:spPr>
            <a:xfrm>
              <a:off x="3451471" y="2131896"/>
              <a:ext cx="329817" cy="136713"/>
            </a:xfrm>
            <a:custGeom>
              <a:avLst/>
              <a:gdLst/>
              <a:ahLst/>
              <a:cxnLst/>
              <a:rect l="l" t="t" r="r" b="b"/>
              <a:pathLst>
                <a:path w="143" h="59" extrusionOk="0">
                  <a:moveTo>
                    <a:pt x="130" y="21"/>
                  </a:moveTo>
                  <a:cubicBezTo>
                    <a:pt x="130" y="22"/>
                    <a:pt x="130" y="24"/>
                    <a:pt x="130" y="25"/>
                  </a:cubicBezTo>
                  <a:cubicBezTo>
                    <a:pt x="130" y="39"/>
                    <a:pt x="123" y="50"/>
                    <a:pt x="113" y="50"/>
                  </a:cubicBezTo>
                  <a:cubicBezTo>
                    <a:pt x="113" y="42"/>
                    <a:pt x="113" y="42"/>
                    <a:pt x="113" y="42"/>
                  </a:cubicBezTo>
                  <a:cubicBezTo>
                    <a:pt x="117" y="42"/>
                    <a:pt x="122" y="35"/>
                    <a:pt x="122" y="25"/>
                  </a:cubicBezTo>
                  <a:cubicBezTo>
                    <a:pt x="122" y="24"/>
                    <a:pt x="122" y="22"/>
                    <a:pt x="122" y="21"/>
                  </a:cubicBezTo>
                  <a:cubicBezTo>
                    <a:pt x="105" y="21"/>
                    <a:pt x="105" y="21"/>
                    <a:pt x="105" y="21"/>
                  </a:cubicBezTo>
                  <a:cubicBezTo>
                    <a:pt x="106" y="14"/>
                    <a:pt x="110" y="8"/>
                    <a:pt x="113" y="8"/>
                  </a:cubicBezTo>
                  <a:cubicBezTo>
                    <a:pt x="117" y="8"/>
                    <a:pt x="121" y="14"/>
                    <a:pt x="122" y="21"/>
                  </a:cubicBezTo>
                  <a:cubicBezTo>
                    <a:pt x="130" y="21"/>
                    <a:pt x="130" y="21"/>
                    <a:pt x="130" y="21"/>
                  </a:cubicBezTo>
                  <a:cubicBezTo>
                    <a:pt x="129" y="9"/>
                    <a:pt x="122" y="0"/>
                    <a:pt x="113" y="0"/>
                  </a:cubicBezTo>
                  <a:cubicBezTo>
                    <a:pt x="105" y="0"/>
                    <a:pt x="98" y="9"/>
                    <a:pt x="97" y="21"/>
                  </a:cubicBezTo>
                  <a:cubicBezTo>
                    <a:pt x="88" y="21"/>
                    <a:pt x="88" y="21"/>
                    <a:pt x="88" y="21"/>
                  </a:cubicBezTo>
                  <a:cubicBezTo>
                    <a:pt x="88" y="22"/>
                    <a:pt x="88" y="24"/>
                    <a:pt x="88" y="25"/>
                  </a:cubicBezTo>
                  <a:cubicBezTo>
                    <a:pt x="88" y="39"/>
                    <a:pt x="81" y="50"/>
                    <a:pt x="71" y="50"/>
                  </a:cubicBezTo>
                  <a:cubicBezTo>
                    <a:pt x="71" y="42"/>
                    <a:pt x="71" y="42"/>
                    <a:pt x="71" y="42"/>
                  </a:cubicBezTo>
                  <a:cubicBezTo>
                    <a:pt x="75" y="42"/>
                    <a:pt x="80" y="35"/>
                    <a:pt x="80" y="25"/>
                  </a:cubicBezTo>
                  <a:cubicBezTo>
                    <a:pt x="80" y="24"/>
                    <a:pt x="80" y="22"/>
                    <a:pt x="80" y="21"/>
                  </a:cubicBezTo>
                  <a:cubicBezTo>
                    <a:pt x="63" y="21"/>
                    <a:pt x="63" y="21"/>
                    <a:pt x="63" y="21"/>
                  </a:cubicBezTo>
                  <a:cubicBezTo>
                    <a:pt x="64" y="14"/>
                    <a:pt x="68" y="8"/>
                    <a:pt x="71" y="8"/>
                  </a:cubicBezTo>
                  <a:cubicBezTo>
                    <a:pt x="75" y="8"/>
                    <a:pt x="79" y="14"/>
                    <a:pt x="80" y="21"/>
                  </a:cubicBezTo>
                  <a:cubicBezTo>
                    <a:pt x="88" y="21"/>
                    <a:pt x="88" y="21"/>
                    <a:pt x="88" y="21"/>
                  </a:cubicBezTo>
                  <a:cubicBezTo>
                    <a:pt x="87" y="9"/>
                    <a:pt x="80" y="0"/>
                    <a:pt x="71" y="0"/>
                  </a:cubicBezTo>
                  <a:cubicBezTo>
                    <a:pt x="63" y="0"/>
                    <a:pt x="56" y="9"/>
                    <a:pt x="55" y="21"/>
                  </a:cubicBezTo>
                  <a:cubicBezTo>
                    <a:pt x="46" y="21"/>
                    <a:pt x="46" y="21"/>
                    <a:pt x="46" y="21"/>
                  </a:cubicBezTo>
                  <a:cubicBezTo>
                    <a:pt x="46" y="22"/>
                    <a:pt x="46" y="24"/>
                    <a:pt x="46" y="25"/>
                  </a:cubicBezTo>
                  <a:cubicBezTo>
                    <a:pt x="46" y="39"/>
                    <a:pt x="39" y="50"/>
                    <a:pt x="29" y="50"/>
                  </a:cubicBezTo>
                  <a:cubicBezTo>
                    <a:pt x="29" y="42"/>
                    <a:pt x="29" y="42"/>
                    <a:pt x="29" y="42"/>
                  </a:cubicBezTo>
                  <a:cubicBezTo>
                    <a:pt x="33" y="42"/>
                    <a:pt x="38" y="35"/>
                    <a:pt x="38" y="25"/>
                  </a:cubicBezTo>
                  <a:cubicBezTo>
                    <a:pt x="38" y="24"/>
                    <a:pt x="38" y="22"/>
                    <a:pt x="38" y="21"/>
                  </a:cubicBezTo>
                  <a:cubicBezTo>
                    <a:pt x="21" y="21"/>
                    <a:pt x="21" y="21"/>
                    <a:pt x="21" y="21"/>
                  </a:cubicBezTo>
                  <a:cubicBezTo>
                    <a:pt x="22" y="14"/>
                    <a:pt x="26" y="8"/>
                    <a:pt x="29" y="8"/>
                  </a:cubicBezTo>
                  <a:cubicBezTo>
                    <a:pt x="33" y="8"/>
                    <a:pt x="36" y="14"/>
                    <a:pt x="38" y="21"/>
                  </a:cubicBezTo>
                  <a:cubicBezTo>
                    <a:pt x="46" y="21"/>
                    <a:pt x="46" y="21"/>
                    <a:pt x="46" y="21"/>
                  </a:cubicBezTo>
                  <a:cubicBezTo>
                    <a:pt x="45" y="9"/>
                    <a:pt x="38" y="0"/>
                    <a:pt x="29" y="0"/>
                  </a:cubicBezTo>
                  <a:cubicBezTo>
                    <a:pt x="21" y="0"/>
                    <a:pt x="14" y="9"/>
                    <a:pt x="13" y="21"/>
                  </a:cubicBezTo>
                  <a:cubicBezTo>
                    <a:pt x="0" y="21"/>
                    <a:pt x="0" y="21"/>
                    <a:pt x="0" y="21"/>
                  </a:cubicBezTo>
                  <a:cubicBezTo>
                    <a:pt x="0" y="59"/>
                    <a:pt x="0" y="59"/>
                    <a:pt x="0" y="59"/>
                  </a:cubicBezTo>
                  <a:cubicBezTo>
                    <a:pt x="143" y="59"/>
                    <a:pt x="143" y="59"/>
                    <a:pt x="143" y="59"/>
                  </a:cubicBezTo>
                  <a:cubicBezTo>
                    <a:pt x="143" y="21"/>
                    <a:pt x="143" y="21"/>
                    <a:pt x="143" y="21"/>
                  </a:cubicBezTo>
                  <a:lnTo>
                    <a:pt x="130" y="21"/>
                  </a:lnTo>
                  <a:close/>
                  <a:moveTo>
                    <a:pt x="130" y="21"/>
                  </a:moveTo>
                  <a:cubicBezTo>
                    <a:pt x="130" y="21"/>
                    <a:pt x="130" y="21"/>
                    <a:pt x="13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E87C6A70-3724-083D-55FB-AEBC54645B05}"/>
              </a:ext>
            </a:extLst>
          </p:cNvPr>
          <p:cNvPicPr>
            <a:picLocks noChangeAspect="1"/>
          </p:cNvPicPr>
          <p:nvPr/>
        </p:nvPicPr>
        <p:blipFill>
          <a:blip r:embed="rId3"/>
          <a:stretch>
            <a:fillRect/>
          </a:stretch>
        </p:blipFill>
        <p:spPr>
          <a:xfrm>
            <a:off x="5587352" y="2083355"/>
            <a:ext cx="2209992" cy="1188823"/>
          </a:xfrm>
          <a:prstGeom prst="rect">
            <a:avLst/>
          </a:prstGeom>
        </p:spPr>
      </p:pic>
    </p:spTree>
    <p:extLst>
      <p:ext uri="{BB962C8B-B14F-4D97-AF65-F5344CB8AC3E}">
        <p14:creationId xmlns:p14="http://schemas.microsoft.com/office/powerpoint/2010/main" val="234133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Các lớp tầng Entities</a:t>
            </a:r>
            <a:endParaRPr sz="2800" dirty="0"/>
          </a:p>
        </p:txBody>
      </p:sp>
      <p:grpSp>
        <p:nvGrpSpPr>
          <p:cNvPr id="292" name="Google Shape;292;p33"/>
          <p:cNvGrpSpPr/>
          <p:nvPr/>
        </p:nvGrpSpPr>
        <p:grpSpPr>
          <a:xfrm>
            <a:off x="8091439" y="731375"/>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3979357" y="2374850"/>
            <a:ext cx="4018331" cy="1166153"/>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en-US" sz="1200" dirty="0">
                <a:latin typeface="+mn-lt"/>
                <a:ea typeface="Times New Roman" panose="02020603050405020304" pitchFamily="18" charset="0"/>
                <a:cs typeface="Times New Roman" panose="02020603050405020304" pitchFamily="18" charset="0"/>
              </a:rPr>
              <a:t>E</a:t>
            </a:r>
            <a:r>
              <a:rPr lang="vi-VN" sz="1200" dirty="0" err="1">
                <a:effectLst/>
                <a:latin typeface="+mn-lt"/>
                <a:ea typeface="Times New Roman" panose="02020603050405020304" pitchFamily="18" charset="0"/>
                <a:cs typeface="Times New Roman" panose="02020603050405020304" pitchFamily="18" charset="0"/>
              </a:rPr>
              <a:t>ntities</a:t>
            </a:r>
            <a:r>
              <a:rPr lang="vi-VN" sz="1200" dirty="0">
                <a:effectLst/>
                <a:latin typeface="+mn-lt"/>
                <a:ea typeface="Times New Roman" panose="02020603050405020304" pitchFamily="18" charset="0"/>
                <a:cs typeface="Times New Roman" panose="02020603050405020304" pitchFamily="18" charset="0"/>
              </a:rPr>
              <a:t> thường đề cập đến các đối tượng hoặc lớp đại diện cho dữ liệu trong cơ sở dữ liệu của ứng dụng. Chúng có thể tương ứng với bảng trong cơ sở dữ liệu, </a:t>
            </a:r>
            <a:endParaRPr lang="en-US" sz="1200" dirty="0">
              <a:latin typeface="+mj-lt"/>
              <a:ea typeface="Calibri" panose="020F0502020204030204" pitchFamily="34" charset="0"/>
            </a:endParaRPr>
          </a:p>
        </p:txBody>
      </p:sp>
      <p:grpSp>
        <p:nvGrpSpPr>
          <p:cNvPr id="7" name="Google Shape;885;p47">
            <a:extLst>
              <a:ext uri="{FF2B5EF4-FFF2-40B4-BE49-F238E27FC236}">
                <a16:creationId xmlns:a16="http://schemas.microsoft.com/office/drawing/2014/main" id="{D4268C6E-3B3C-B1CE-7B20-894601B0D097}"/>
              </a:ext>
            </a:extLst>
          </p:cNvPr>
          <p:cNvGrpSpPr/>
          <p:nvPr/>
        </p:nvGrpSpPr>
        <p:grpSpPr>
          <a:xfrm>
            <a:off x="1353892" y="1399331"/>
            <a:ext cx="329817" cy="331528"/>
            <a:chOff x="3451471" y="2131896"/>
            <a:chExt cx="329817" cy="331528"/>
          </a:xfrm>
        </p:grpSpPr>
        <p:sp>
          <p:nvSpPr>
            <p:cNvPr id="8" name="Google Shape;886;p47">
              <a:extLst>
                <a:ext uri="{FF2B5EF4-FFF2-40B4-BE49-F238E27FC236}">
                  <a16:creationId xmlns:a16="http://schemas.microsoft.com/office/drawing/2014/main" id="{AB513B8B-C8CE-8A87-7141-3E40DF4AB1BA}"/>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close/>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close/>
                  <a:moveTo>
                    <a:pt x="23" y="23"/>
                  </a:moveTo>
                  <a:lnTo>
                    <a:pt x="57" y="23"/>
                  </a:lnTo>
                  <a:lnTo>
                    <a:pt x="57" y="34"/>
                  </a:lnTo>
                  <a:lnTo>
                    <a:pt x="23" y="34"/>
                  </a:lnTo>
                  <a:lnTo>
                    <a:pt x="23" y="23"/>
                  </a:lnTo>
                  <a:close/>
                  <a:moveTo>
                    <a:pt x="23" y="46"/>
                  </a:moveTo>
                  <a:lnTo>
                    <a:pt x="57" y="46"/>
                  </a:lnTo>
                  <a:lnTo>
                    <a:pt x="57" y="57"/>
                  </a:lnTo>
                  <a:lnTo>
                    <a:pt x="23" y="57"/>
                  </a:lnTo>
                  <a:lnTo>
                    <a:pt x="23" y="46"/>
                  </a:lnTo>
                  <a:close/>
                  <a:moveTo>
                    <a:pt x="23" y="69"/>
                  </a:moveTo>
                  <a:lnTo>
                    <a:pt x="57" y="69"/>
                  </a:lnTo>
                  <a:lnTo>
                    <a:pt x="57" y="80"/>
                  </a:lnTo>
                  <a:lnTo>
                    <a:pt x="23" y="80"/>
                  </a:lnTo>
                  <a:lnTo>
                    <a:pt x="23" y="69"/>
                  </a:lnTo>
                  <a:close/>
                  <a:moveTo>
                    <a:pt x="23" y="69"/>
                  </a:moveTo>
                  <a:lnTo>
                    <a:pt x="23"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87;p47">
              <a:extLst>
                <a:ext uri="{FF2B5EF4-FFF2-40B4-BE49-F238E27FC236}">
                  <a16:creationId xmlns:a16="http://schemas.microsoft.com/office/drawing/2014/main" id="{EF032B0C-D086-CA25-AF96-25B25EE8C8A0}"/>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moveTo>
                    <a:pt x="23" y="23"/>
                  </a:moveTo>
                  <a:lnTo>
                    <a:pt x="57" y="23"/>
                  </a:lnTo>
                  <a:lnTo>
                    <a:pt x="57" y="34"/>
                  </a:lnTo>
                  <a:lnTo>
                    <a:pt x="23" y="34"/>
                  </a:lnTo>
                  <a:lnTo>
                    <a:pt x="23" y="23"/>
                  </a:lnTo>
                  <a:moveTo>
                    <a:pt x="23" y="46"/>
                  </a:moveTo>
                  <a:lnTo>
                    <a:pt x="57" y="46"/>
                  </a:lnTo>
                  <a:lnTo>
                    <a:pt x="57" y="57"/>
                  </a:lnTo>
                  <a:lnTo>
                    <a:pt x="23" y="57"/>
                  </a:lnTo>
                  <a:lnTo>
                    <a:pt x="23" y="46"/>
                  </a:lnTo>
                  <a:moveTo>
                    <a:pt x="23" y="69"/>
                  </a:moveTo>
                  <a:lnTo>
                    <a:pt x="57" y="69"/>
                  </a:lnTo>
                  <a:lnTo>
                    <a:pt x="57" y="80"/>
                  </a:lnTo>
                  <a:lnTo>
                    <a:pt x="23" y="80"/>
                  </a:lnTo>
                  <a:lnTo>
                    <a:pt x="23" y="69"/>
                  </a:lnTo>
                  <a:moveTo>
                    <a:pt x="23" y="69"/>
                  </a:moveTo>
                  <a:lnTo>
                    <a:pt x="23" y="6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88;p47">
              <a:extLst>
                <a:ext uri="{FF2B5EF4-FFF2-40B4-BE49-F238E27FC236}">
                  <a16:creationId xmlns:a16="http://schemas.microsoft.com/office/drawing/2014/main" id="{8FD5A4FB-7AE0-6662-8B25-9F0019BFC199}"/>
                </a:ext>
              </a:extLst>
            </p:cNvPr>
            <p:cNvSpPr/>
            <p:nvPr/>
          </p:nvSpPr>
          <p:spPr>
            <a:xfrm>
              <a:off x="3451471" y="2131896"/>
              <a:ext cx="329817" cy="136713"/>
            </a:xfrm>
            <a:custGeom>
              <a:avLst/>
              <a:gdLst/>
              <a:ahLst/>
              <a:cxnLst/>
              <a:rect l="l" t="t" r="r" b="b"/>
              <a:pathLst>
                <a:path w="143" h="59" extrusionOk="0">
                  <a:moveTo>
                    <a:pt x="130" y="21"/>
                  </a:moveTo>
                  <a:cubicBezTo>
                    <a:pt x="130" y="22"/>
                    <a:pt x="130" y="24"/>
                    <a:pt x="130" y="25"/>
                  </a:cubicBezTo>
                  <a:cubicBezTo>
                    <a:pt x="130" y="39"/>
                    <a:pt x="123" y="50"/>
                    <a:pt x="113" y="50"/>
                  </a:cubicBezTo>
                  <a:cubicBezTo>
                    <a:pt x="113" y="42"/>
                    <a:pt x="113" y="42"/>
                    <a:pt x="113" y="42"/>
                  </a:cubicBezTo>
                  <a:cubicBezTo>
                    <a:pt x="117" y="42"/>
                    <a:pt x="122" y="35"/>
                    <a:pt x="122" y="25"/>
                  </a:cubicBezTo>
                  <a:cubicBezTo>
                    <a:pt x="122" y="24"/>
                    <a:pt x="122" y="22"/>
                    <a:pt x="122" y="21"/>
                  </a:cubicBezTo>
                  <a:cubicBezTo>
                    <a:pt x="105" y="21"/>
                    <a:pt x="105" y="21"/>
                    <a:pt x="105" y="21"/>
                  </a:cubicBezTo>
                  <a:cubicBezTo>
                    <a:pt x="106" y="14"/>
                    <a:pt x="110" y="8"/>
                    <a:pt x="113" y="8"/>
                  </a:cubicBezTo>
                  <a:cubicBezTo>
                    <a:pt x="117" y="8"/>
                    <a:pt x="121" y="14"/>
                    <a:pt x="122" y="21"/>
                  </a:cubicBezTo>
                  <a:cubicBezTo>
                    <a:pt x="130" y="21"/>
                    <a:pt x="130" y="21"/>
                    <a:pt x="130" y="21"/>
                  </a:cubicBezTo>
                  <a:cubicBezTo>
                    <a:pt x="129" y="9"/>
                    <a:pt x="122" y="0"/>
                    <a:pt x="113" y="0"/>
                  </a:cubicBezTo>
                  <a:cubicBezTo>
                    <a:pt x="105" y="0"/>
                    <a:pt x="98" y="9"/>
                    <a:pt x="97" y="21"/>
                  </a:cubicBezTo>
                  <a:cubicBezTo>
                    <a:pt x="88" y="21"/>
                    <a:pt x="88" y="21"/>
                    <a:pt x="88" y="21"/>
                  </a:cubicBezTo>
                  <a:cubicBezTo>
                    <a:pt x="88" y="22"/>
                    <a:pt x="88" y="24"/>
                    <a:pt x="88" y="25"/>
                  </a:cubicBezTo>
                  <a:cubicBezTo>
                    <a:pt x="88" y="39"/>
                    <a:pt x="81" y="50"/>
                    <a:pt x="71" y="50"/>
                  </a:cubicBezTo>
                  <a:cubicBezTo>
                    <a:pt x="71" y="42"/>
                    <a:pt x="71" y="42"/>
                    <a:pt x="71" y="42"/>
                  </a:cubicBezTo>
                  <a:cubicBezTo>
                    <a:pt x="75" y="42"/>
                    <a:pt x="80" y="35"/>
                    <a:pt x="80" y="25"/>
                  </a:cubicBezTo>
                  <a:cubicBezTo>
                    <a:pt x="80" y="24"/>
                    <a:pt x="80" y="22"/>
                    <a:pt x="80" y="21"/>
                  </a:cubicBezTo>
                  <a:cubicBezTo>
                    <a:pt x="63" y="21"/>
                    <a:pt x="63" y="21"/>
                    <a:pt x="63" y="21"/>
                  </a:cubicBezTo>
                  <a:cubicBezTo>
                    <a:pt x="64" y="14"/>
                    <a:pt x="68" y="8"/>
                    <a:pt x="71" y="8"/>
                  </a:cubicBezTo>
                  <a:cubicBezTo>
                    <a:pt x="75" y="8"/>
                    <a:pt x="79" y="14"/>
                    <a:pt x="80" y="21"/>
                  </a:cubicBezTo>
                  <a:cubicBezTo>
                    <a:pt x="88" y="21"/>
                    <a:pt x="88" y="21"/>
                    <a:pt x="88" y="21"/>
                  </a:cubicBezTo>
                  <a:cubicBezTo>
                    <a:pt x="87" y="9"/>
                    <a:pt x="80" y="0"/>
                    <a:pt x="71" y="0"/>
                  </a:cubicBezTo>
                  <a:cubicBezTo>
                    <a:pt x="63" y="0"/>
                    <a:pt x="56" y="9"/>
                    <a:pt x="55" y="21"/>
                  </a:cubicBezTo>
                  <a:cubicBezTo>
                    <a:pt x="46" y="21"/>
                    <a:pt x="46" y="21"/>
                    <a:pt x="46" y="21"/>
                  </a:cubicBezTo>
                  <a:cubicBezTo>
                    <a:pt x="46" y="22"/>
                    <a:pt x="46" y="24"/>
                    <a:pt x="46" y="25"/>
                  </a:cubicBezTo>
                  <a:cubicBezTo>
                    <a:pt x="46" y="39"/>
                    <a:pt x="39" y="50"/>
                    <a:pt x="29" y="50"/>
                  </a:cubicBezTo>
                  <a:cubicBezTo>
                    <a:pt x="29" y="42"/>
                    <a:pt x="29" y="42"/>
                    <a:pt x="29" y="42"/>
                  </a:cubicBezTo>
                  <a:cubicBezTo>
                    <a:pt x="33" y="42"/>
                    <a:pt x="38" y="35"/>
                    <a:pt x="38" y="25"/>
                  </a:cubicBezTo>
                  <a:cubicBezTo>
                    <a:pt x="38" y="24"/>
                    <a:pt x="38" y="22"/>
                    <a:pt x="38" y="21"/>
                  </a:cubicBezTo>
                  <a:cubicBezTo>
                    <a:pt x="21" y="21"/>
                    <a:pt x="21" y="21"/>
                    <a:pt x="21" y="21"/>
                  </a:cubicBezTo>
                  <a:cubicBezTo>
                    <a:pt x="22" y="14"/>
                    <a:pt x="26" y="8"/>
                    <a:pt x="29" y="8"/>
                  </a:cubicBezTo>
                  <a:cubicBezTo>
                    <a:pt x="33" y="8"/>
                    <a:pt x="36" y="14"/>
                    <a:pt x="38" y="21"/>
                  </a:cubicBezTo>
                  <a:cubicBezTo>
                    <a:pt x="46" y="21"/>
                    <a:pt x="46" y="21"/>
                    <a:pt x="46" y="21"/>
                  </a:cubicBezTo>
                  <a:cubicBezTo>
                    <a:pt x="45" y="9"/>
                    <a:pt x="38" y="0"/>
                    <a:pt x="29" y="0"/>
                  </a:cubicBezTo>
                  <a:cubicBezTo>
                    <a:pt x="21" y="0"/>
                    <a:pt x="14" y="9"/>
                    <a:pt x="13" y="21"/>
                  </a:cubicBezTo>
                  <a:cubicBezTo>
                    <a:pt x="0" y="21"/>
                    <a:pt x="0" y="21"/>
                    <a:pt x="0" y="21"/>
                  </a:cubicBezTo>
                  <a:cubicBezTo>
                    <a:pt x="0" y="59"/>
                    <a:pt x="0" y="59"/>
                    <a:pt x="0" y="59"/>
                  </a:cubicBezTo>
                  <a:cubicBezTo>
                    <a:pt x="143" y="59"/>
                    <a:pt x="143" y="59"/>
                    <a:pt x="143" y="59"/>
                  </a:cubicBezTo>
                  <a:cubicBezTo>
                    <a:pt x="143" y="21"/>
                    <a:pt x="143" y="21"/>
                    <a:pt x="143" y="21"/>
                  </a:cubicBezTo>
                  <a:lnTo>
                    <a:pt x="130" y="21"/>
                  </a:lnTo>
                  <a:close/>
                  <a:moveTo>
                    <a:pt x="130" y="21"/>
                  </a:moveTo>
                  <a:cubicBezTo>
                    <a:pt x="130" y="21"/>
                    <a:pt x="130" y="21"/>
                    <a:pt x="13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BFA67BB-AD6E-2F27-F110-5A85F5D48596}"/>
              </a:ext>
            </a:extLst>
          </p:cNvPr>
          <p:cNvPicPr>
            <a:picLocks noChangeAspect="1"/>
          </p:cNvPicPr>
          <p:nvPr/>
        </p:nvPicPr>
        <p:blipFill>
          <a:blip r:embed="rId3"/>
          <a:stretch>
            <a:fillRect/>
          </a:stretch>
        </p:blipFill>
        <p:spPr>
          <a:xfrm>
            <a:off x="1683709" y="2305645"/>
            <a:ext cx="1607959" cy="1539373"/>
          </a:xfrm>
          <a:prstGeom prst="rect">
            <a:avLst/>
          </a:prstGeom>
        </p:spPr>
      </p:pic>
    </p:spTree>
    <p:extLst>
      <p:ext uri="{BB962C8B-B14F-4D97-AF65-F5344CB8AC3E}">
        <p14:creationId xmlns:p14="http://schemas.microsoft.com/office/powerpoint/2010/main" val="30163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Giao diện các chức năng</a:t>
            </a:r>
            <a:endParaRPr sz="2800" dirty="0"/>
          </a:p>
        </p:txBody>
      </p:sp>
      <p:grpSp>
        <p:nvGrpSpPr>
          <p:cNvPr id="292" name="Google Shape;292;p33"/>
          <p:cNvGrpSpPr/>
          <p:nvPr/>
        </p:nvGrpSpPr>
        <p:grpSpPr>
          <a:xfrm>
            <a:off x="8091439" y="731375"/>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3972731" y="1988673"/>
            <a:ext cx="4018331" cy="1166153"/>
          </a:xfrm>
          <a:prstGeom prst="rect">
            <a:avLst/>
          </a:prstGeom>
          <a:noFill/>
        </p:spPr>
        <p:txBody>
          <a:bodyPr wrap="square" rtlCol="0">
            <a:spAutoFit/>
          </a:bodyPr>
          <a:lstStyle/>
          <a:p>
            <a:pPr marL="342900" marR="0" lvl="0" indent="-342900">
              <a:lnSpc>
                <a:spcPct val="150000"/>
              </a:lnSpc>
              <a:spcBef>
                <a:spcPts val="0"/>
              </a:spcBef>
              <a:spcAft>
                <a:spcPts val="0"/>
              </a:spcAft>
              <a:buFont typeface="Arial" panose="020B0604020202020204" pitchFamily="34" charset="0"/>
              <a:buChar char="-"/>
            </a:pPr>
            <a:r>
              <a:rPr lang="vi-VN" sz="1200" dirty="0" err="1">
                <a:latin typeface="+mn-lt"/>
                <a:ea typeface="Times New Roman" panose="02020603050405020304" pitchFamily="18" charset="0"/>
                <a:cs typeface="Times New Roman" panose="02020603050405020304" pitchFamily="18" charset="0"/>
              </a:rPr>
              <a:t>Layout</a:t>
            </a:r>
            <a:r>
              <a:rPr lang="vi-VN" sz="1200" dirty="0">
                <a:latin typeface="+mn-lt"/>
                <a:ea typeface="Times New Roman" panose="02020603050405020304" pitchFamily="18" charset="0"/>
                <a:cs typeface="Times New Roman" panose="02020603050405020304" pitchFamily="18" charset="0"/>
              </a:rPr>
              <a:t> là thành phần định nghĩa cấu trúc giao diện người dùng hay nói cách khác là thành phần quyết định đến giao diện của một màn hình trong ứng dụng.</a:t>
            </a:r>
            <a:endParaRPr lang="en-US" sz="1200" dirty="0">
              <a:latin typeface="+mj-lt"/>
              <a:ea typeface="Calibri" panose="020F0502020204030204" pitchFamily="34" charset="0"/>
            </a:endParaRPr>
          </a:p>
        </p:txBody>
      </p:sp>
      <p:grpSp>
        <p:nvGrpSpPr>
          <p:cNvPr id="7" name="Google Shape;885;p47">
            <a:extLst>
              <a:ext uri="{FF2B5EF4-FFF2-40B4-BE49-F238E27FC236}">
                <a16:creationId xmlns:a16="http://schemas.microsoft.com/office/drawing/2014/main" id="{D4268C6E-3B3C-B1CE-7B20-894601B0D097}"/>
              </a:ext>
            </a:extLst>
          </p:cNvPr>
          <p:cNvGrpSpPr/>
          <p:nvPr/>
        </p:nvGrpSpPr>
        <p:grpSpPr>
          <a:xfrm>
            <a:off x="1353892" y="1399331"/>
            <a:ext cx="329817" cy="331528"/>
            <a:chOff x="3451471" y="2131896"/>
            <a:chExt cx="329817" cy="331528"/>
          </a:xfrm>
        </p:grpSpPr>
        <p:sp>
          <p:nvSpPr>
            <p:cNvPr id="8" name="Google Shape;886;p47">
              <a:extLst>
                <a:ext uri="{FF2B5EF4-FFF2-40B4-BE49-F238E27FC236}">
                  <a16:creationId xmlns:a16="http://schemas.microsoft.com/office/drawing/2014/main" id="{AB513B8B-C8CE-8A87-7141-3E40DF4AB1BA}"/>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close/>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close/>
                  <a:moveTo>
                    <a:pt x="23" y="23"/>
                  </a:moveTo>
                  <a:lnTo>
                    <a:pt x="57" y="23"/>
                  </a:lnTo>
                  <a:lnTo>
                    <a:pt x="57" y="34"/>
                  </a:lnTo>
                  <a:lnTo>
                    <a:pt x="23" y="34"/>
                  </a:lnTo>
                  <a:lnTo>
                    <a:pt x="23" y="23"/>
                  </a:lnTo>
                  <a:close/>
                  <a:moveTo>
                    <a:pt x="23" y="46"/>
                  </a:moveTo>
                  <a:lnTo>
                    <a:pt x="57" y="46"/>
                  </a:lnTo>
                  <a:lnTo>
                    <a:pt x="57" y="57"/>
                  </a:lnTo>
                  <a:lnTo>
                    <a:pt x="23" y="57"/>
                  </a:lnTo>
                  <a:lnTo>
                    <a:pt x="23" y="46"/>
                  </a:lnTo>
                  <a:close/>
                  <a:moveTo>
                    <a:pt x="23" y="69"/>
                  </a:moveTo>
                  <a:lnTo>
                    <a:pt x="57" y="69"/>
                  </a:lnTo>
                  <a:lnTo>
                    <a:pt x="57" y="80"/>
                  </a:lnTo>
                  <a:lnTo>
                    <a:pt x="23" y="80"/>
                  </a:lnTo>
                  <a:lnTo>
                    <a:pt x="23" y="69"/>
                  </a:lnTo>
                  <a:close/>
                  <a:moveTo>
                    <a:pt x="23" y="69"/>
                  </a:moveTo>
                  <a:lnTo>
                    <a:pt x="23"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887;p47">
              <a:extLst>
                <a:ext uri="{FF2B5EF4-FFF2-40B4-BE49-F238E27FC236}">
                  <a16:creationId xmlns:a16="http://schemas.microsoft.com/office/drawing/2014/main" id="{EF032B0C-D086-CA25-AF96-25B25EE8C8A0}"/>
                </a:ext>
              </a:extLst>
            </p:cNvPr>
            <p:cNvSpPr/>
            <p:nvPr/>
          </p:nvSpPr>
          <p:spPr>
            <a:xfrm>
              <a:off x="3451471" y="2287407"/>
              <a:ext cx="329817" cy="176018"/>
            </a:xfrm>
            <a:custGeom>
              <a:avLst/>
              <a:gdLst/>
              <a:ahLst/>
              <a:cxnLst/>
              <a:rect l="l" t="t" r="r" b="b"/>
              <a:pathLst>
                <a:path w="193" h="103" extrusionOk="0">
                  <a:moveTo>
                    <a:pt x="0" y="103"/>
                  </a:moveTo>
                  <a:lnTo>
                    <a:pt x="193" y="103"/>
                  </a:lnTo>
                  <a:lnTo>
                    <a:pt x="193" y="0"/>
                  </a:lnTo>
                  <a:lnTo>
                    <a:pt x="0" y="0"/>
                  </a:lnTo>
                  <a:lnTo>
                    <a:pt x="0" y="103"/>
                  </a:lnTo>
                  <a:moveTo>
                    <a:pt x="96" y="15"/>
                  </a:moveTo>
                  <a:lnTo>
                    <a:pt x="130" y="49"/>
                  </a:lnTo>
                  <a:lnTo>
                    <a:pt x="151" y="24"/>
                  </a:lnTo>
                  <a:lnTo>
                    <a:pt x="141" y="23"/>
                  </a:lnTo>
                  <a:lnTo>
                    <a:pt x="143" y="12"/>
                  </a:lnTo>
                  <a:lnTo>
                    <a:pt x="166" y="15"/>
                  </a:lnTo>
                  <a:lnTo>
                    <a:pt x="170" y="39"/>
                  </a:lnTo>
                  <a:lnTo>
                    <a:pt x="160" y="41"/>
                  </a:lnTo>
                  <a:lnTo>
                    <a:pt x="158" y="34"/>
                  </a:lnTo>
                  <a:lnTo>
                    <a:pt x="131" y="65"/>
                  </a:lnTo>
                  <a:lnTo>
                    <a:pt x="97" y="31"/>
                  </a:lnTo>
                  <a:lnTo>
                    <a:pt x="81" y="53"/>
                  </a:lnTo>
                  <a:lnTo>
                    <a:pt x="71" y="45"/>
                  </a:lnTo>
                  <a:lnTo>
                    <a:pt x="96" y="15"/>
                  </a:lnTo>
                  <a:moveTo>
                    <a:pt x="23" y="23"/>
                  </a:moveTo>
                  <a:lnTo>
                    <a:pt x="57" y="23"/>
                  </a:lnTo>
                  <a:lnTo>
                    <a:pt x="57" y="34"/>
                  </a:lnTo>
                  <a:lnTo>
                    <a:pt x="23" y="34"/>
                  </a:lnTo>
                  <a:lnTo>
                    <a:pt x="23" y="23"/>
                  </a:lnTo>
                  <a:moveTo>
                    <a:pt x="23" y="46"/>
                  </a:moveTo>
                  <a:lnTo>
                    <a:pt x="57" y="46"/>
                  </a:lnTo>
                  <a:lnTo>
                    <a:pt x="57" y="57"/>
                  </a:lnTo>
                  <a:lnTo>
                    <a:pt x="23" y="57"/>
                  </a:lnTo>
                  <a:lnTo>
                    <a:pt x="23" y="46"/>
                  </a:lnTo>
                  <a:moveTo>
                    <a:pt x="23" y="69"/>
                  </a:moveTo>
                  <a:lnTo>
                    <a:pt x="57" y="69"/>
                  </a:lnTo>
                  <a:lnTo>
                    <a:pt x="57" y="80"/>
                  </a:lnTo>
                  <a:lnTo>
                    <a:pt x="23" y="80"/>
                  </a:lnTo>
                  <a:lnTo>
                    <a:pt x="23" y="69"/>
                  </a:lnTo>
                  <a:moveTo>
                    <a:pt x="23" y="69"/>
                  </a:moveTo>
                  <a:lnTo>
                    <a:pt x="23" y="69"/>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888;p47">
              <a:extLst>
                <a:ext uri="{FF2B5EF4-FFF2-40B4-BE49-F238E27FC236}">
                  <a16:creationId xmlns:a16="http://schemas.microsoft.com/office/drawing/2014/main" id="{8FD5A4FB-7AE0-6662-8B25-9F0019BFC199}"/>
                </a:ext>
              </a:extLst>
            </p:cNvPr>
            <p:cNvSpPr/>
            <p:nvPr/>
          </p:nvSpPr>
          <p:spPr>
            <a:xfrm>
              <a:off x="3451471" y="2131896"/>
              <a:ext cx="329817" cy="136713"/>
            </a:xfrm>
            <a:custGeom>
              <a:avLst/>
              <a:gdLst/>
              <a:ahLst/>
              <a:cxnLst/>
              <a:rect l="l" t="t" r="r" b="b"/>
              <a:pathLst>
                <a:path w="143" h="59" extrusionOk="0">
                  <a:moveTo>
                    <a:pt x="130" y="21"/>
                  </a:moveTo>
                  <a:cubicBezTo>
                    <a:pt x="130" y="22"/>
                    <a:pt x="130" y="24"/>
                    <a:pt x="130" y="25"/>
                  </a:cubicBezTo>
                  <a:cubicBezTo>
                    <a:pt x="130" y="39"/>
                    <a:pt x="123" y="50"/>
                    <a:pt x="113" y="50"/>
                  </a:cubicBezTo>
                  <a:cubicBezTo>
                    <a:pt x="113" y="42"/>
                    <a:pt x="113" y="42"/>
                    <a:pt x="113" y="42"/>
                  </a:cubicBezTo>
                  <a:cubicBezTo>
                    <a:pt x="117" y="42"/>
                    <a:pt x="122" y="35"/>
                    <a:pt x="122" y="25"/>
                  </a:cubicBezTo>
                  <a:cubicBezTo>
                    <a:pt x="122" y="24"/>
                    <a:pt x="122" y="22"/>
                    <a:pt x="122" y="21"/>
                  </a:cubicBezTo>
                  <a:cubicBezTo>
                    <a:pt x="105" y="21"/>
                    <a:pt x="105" y="21"/>
                    <a:pt x="105" y="21"/>
                  </a:cubicBezTo>
                  <a:cubicBezTo>
                    <a:pt x="106" y="14"/>
                    <a:pt x="110" y="8"/>
                    <a:pt x="113" y="8"/>
                  </a:cubicBezTo>
                  <a:cubicBezTo>
                    <a:pt x="117" y="8"/>
                    <a:pt x="121" y="14"/>
                    <a:pt x="122" y="21"/>
                  </a:cubicBezTo>
                  <a:cubicBezTo>
                    <a:pt x="130" y="21"/>
                    <a:pt x="130" y="21"/>
                    <a:pt x="130" y="21"/>
                  </a:cubicBezTo>
                  <a:cubicBezTo>
                    <a:pt x="129" y="9"/>
                    <a:pt x="122" y="0"/>
                    <a:pt x="113" y="0"/>
                  </a:cubicBezTo>
                  <a:cubicBezTo>
                    <a:pt x="105" y="0"/>
                    <a:pt x="98" y="9"/>
                    <a:pt x="97" y="21"/>
                  </a:cubicBezTo>
                  <a:cubicBezTo>
                    <a:pt x="88" y="21"/>
                    <a:pt x="88" y="21"/>
                    <a:pt x="88" y="21"/>
                  </a:cubicBezTo>
                  <a:cubicBezTo>
                    <a:pt x="88" y="22"/>
                    <a:pt x="88" y="24"/>
                    <a:pt x="88" y="25"/>
                  </a:cubicBezTo>
                  <a:cubicBezTo>
                    <a:pt x="88" y="39"/>
                    <a:pt x="81" y="50"/>
                    <a:pt x="71" y="50"/>
                  </a:cubicBezTo>
                  <a:cubicBezTo>
                    <a:pt x="71" y="42"/>
                    <a:pt x="71" y="42"/>
                    <a:pt x="71" y="42"/>
                  </a:cubicBezTo>
                  <a:cubicBezTo>
                    <a:pt x="75" y="42"/>
                    <a:pt x="80" y="35"/>
                    <a:pt x="80" y="25"/>
                  </a:cubicBezTo>
                  <a:cubicBezTo>
                    <a:pt x="80" y="24"/>
                    <a:pt x="80" y="22"/>
                    <a:pt x="80" y="21"/>
                  </a:cubicBezTo>
                  <a:cubicBezTo>
                    <a:pt x="63" y="21"/>
                    <a:pt x="63" y="21"/>
                    <a:pt x="63" y="21"/>
                  </a:cubicBezTo>
                  <a:cubicBezTo>
                    <a:pt x="64" y="14"/>
                    <a:pt x="68" y="8"/>
                    <a:pt x="71" y="8"/>
                  </a:cubicBezTo>
                  <a:cubicBezTo>
                    <a:pt x="75" y="8"/>
                    <a:pt x="79" y="14"/>
                    <a:pt x="80" y="21"/>
                  </a:cubicBezTo>
                  <a:cubicBezTo>
                    <a:pt x="88" y="21"/>
                    <a:pt x="88" y="21"/>
                    <a:pt x="88" y="21"/>
                  </a:cubicBezTo>
                  <a:cubicBezTo>
                    <a:pt x="87" y="9"/>
                    <a:pt x="80" y="0"/>
                    <a:pt x="71" y="0"/>
                  </a:cubicBezTo>
                  <a:cubicBezTo>
                    <a:pt x="63" y="0"/>
                    <a:pt x="56" y="9"/>
                    <a:pt x="55" y="21"/>
                  </a:cubicBezTo>
                  <a:cubicBezTo>
                    <a:pt x="46" y="21"/>
                    <a:pt x="46" y="21"/>
                    <a:pt x="46" y="21"/>
                  </a:cubicBezTo>
                  <a:cubicBezTo>
                    <a:pt x="46" y="22"/>
                    <a:pt x="46" y="24"/>
                    <a:pt x="46" y="25"/>
                  </a:cubicBezTo>
                  <a:cubicBezTo>
                    <a:pt x="46" y="39"/>
                    <a:pt x="39" y="50"/>
                    <a:pt x="29" y="50"/>
                  </a:cubicBezTo>
                  <a:cubicBezTo>
                    <a:pt x="29" y="42"/>
                    <a:pt x="29" y="42"/>
                    <a:pt x="29" y="42"/>
                  </a:cubicBezTo>
                  <a:cubicBezTo>
                    <a:pt x="33" y="42"/>
                    <a:pt x="38" y="35"/>
                    <a:pt x="38" y="25"/>
                  </a:cubicBezTo>
                  <a:cubicBezTo>
                    <a:pt x="38" y="24"/>
                    <a:pt x="38" y="22"/>
                    <a:pt x="38" y="21"/>
                  </a:cubicBezTo>
                  <a:cubicBezTo>
                    <a:pt x="21" y="21"/>
                    <a:pt x="21" y="21"/>
                    <a:pt x="21" y="21"/>
                  </a:cubicBezTo>
                  <a:cubicBezTo>
                    <a:pt x="22" y="14"/>
                    <a:pt x="26" y="8"/>
                    <a:pt x="29" y="8"/>
                  </a:cubicBezTo>
                  <a:cubicBezTo>
                    <a:pt x="33" y="8"/>
                    <a:pt x="36" y="14"/>
                    <a:pt x="38" y="21"/>
                  </a:cubicBezTo>
                  <a:cubicBezTo>
                    <a:pt x="46" y="21"/>
                    <a:pt x="46" y="21"/>
                    <a:pt x="46" y="21"/>
                  </a:cubicBezTo>
                  <a:cubicBezTo>
                    <a:pt x="45" y="9"/>
                    <a:pt x="38" y="0"/>
                    <a:pt x="29" y="0"/>
                  </a:cubicBezTo>
                  <a:cubicBezTo>
                    <a:pt x="21" y="0"/>
                    <a:pt x="14" y="9"/>
                    <a:pt x="13" y="21"/>
                  </a:cubicBezTo>
                  <a:cubicBezTo>
                    <a:pt x="0" y="21"/>
                    <a:pt x="0" y="21"/>
                    <a:pt x="0" y="21"/>
                  </a:cubicBezTo>
                  <a:cubicBezTo>
                    <a:pt x="0" y="59"/>
                    <a:pt x="0" y="59"/>
                    <a:pt x="0" y="59"/>
                  </a:cubicBezTo>
                  <a:cubicBezTo>
                    <a:pt x="143" y="59"/>
                    <a:pt x="143" y="59"/>
                    <a:pt x="143" y="59"/>
                  </a:cubicBezTo>
                  <a:cubicBezTo>
                    <a:pt x="143" y="21"/>
                    <a:pt x="143" y="21"/>
                    <a:pt x="143" y="21"/>
                  </a:cubicBezTo>
                  <a:lnTo>
                    <a:pt x="130" y="21"/>
                  </a:lnTo>
                  <a:close/>
                  <a:moveTo>
                    <a:pt x="130" y="21"/>
                  </a:moveTo>
                  <a:cubicBezTo>
                    <a:pt x="130" y="21"/>
                    <a:pt x="130" y="21"/>
                    <a:pt x="13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76B3CE56-2E7C-18CD-770C-39DAB8AF6EBA}"/>
              </a:ext>
            </a:extLst>
          </p:cNvPr>
          <p:cNvPicPr>
            <a:picLocks noChangeAspect="1"/>
          </p:cNvPicPr>
          <p:nvPr/>
        </p:nvPicPr>
        <p:blipFill>
          <a:blip r:embed="rId3"/>
          <a:stretch>
            <a:fillRect/>
          </a:stretch>
        </p:blipFill>
        <p:spPr>
          <a:xfrm>
            <a:off x="973090" y="1172817"/>
            <a:ext cx="2005912" cy="3441128"/>
          </a:xfrm>
          <a:prstGeom prst="rect">
            <a:avLst/>
          </a:prstGeom>
        </p:spPr>
      </p:pic>
    </p:spTree>
    <p:extLst>
      <p:ext uri="{BB962C8B-B14F-4D97-AF65-F5344CB8AC3E}">
        <p14:creationId xmlns:p14="http://schemas.microsoft.com/office/powerpoint/2010/main" val="101109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A screenshot of a cell phone&#10;&#10;Description automatically generated">
            <a:extLst>
              <a:ext uri="{FF2B5EF4-FFF2-40B4-BE49-F238E27FC236}">
                <a16:creationId xmlns:a16="http://schemas.microsoft.com/office/drawing/2014/main" id="{3C5B287F-C1CA-0748-DF87-B44843EF2BB2}"/>
              </a:ext>
            </a:extLst>
          </p:cNvPr>
          <p:cNvPicPr>
            <a:picLocks noChangeAspect="1"/>
          </p:cNvPicPr>
          <p:nvPr/>
        </p:nvPicPr>
        <p:blipFill>
          <a:blip r:embed="rId3"/>
          <a:stretch>
            <a:fillRect/>
          </a:stretch>
        </p:blipFill>
        <p:spPr>
          <a:xfrm>
            <a:off x="1969206" y="436505"/>
            <a:ext cx="2090985" cy="4019188"/>
          </a:xfrm>
          <a:prstGeom prst="rect">
            <a:avLst/>
          </a:prstGeom>
        </p:spPr>
      </p:pic>
      <p:sp>
        <p:nvSpPr>
          <p:cNvPr id="6" name="Title 5">
            <a:extLst>
              <a:ext uri="{FF2B5EF4-FFF2-40B4-BE49-F238E27FC236}">
                <a16:creationId xmlns:a16="http://schemas.microsoft.com/office/drawing/2014/main" id="{CEC9558C-D645-D456-9B3E-50F67F3874B9}"/>
              </a:ext>
            </a:extLst>
          </p:cNvPr>
          <p:cNvSpPr>
            <a:spLocks noGrp="1"/>
          </p:cNvSpPr>
          <p:nvPr>
            <p:ph type="title"/>
          </p:nvPr>
        </p:nvSpPr>
        <p:spPr/>
        <p:txBody>
          <a:bodyPr/>
          <a:lstStyle/>
          <a:p>
            <a:endParaRPr lang="en-US"/>
          </a:p>
        </p:txBody>
      </p:sp>
      <p:pic>
        <p:nvPicPr>
          <p:cNvPr id="7" name="Picture 6" descr="A screenshot of a phone&#10;&#10;Description automatically generated">
            <a:extLst>
              <a:ext uri="{FF2B5EF4-FFF2-40B4-BE49-F238E27FC236}">
                <a16:creationId xmlns:a16="http://schemas.microsoft.com/office/drawing/2014/main" id="{0B39DDB5-D491-4CA1-A8B6-28CF58353F90}"/>
              </a:ext>
            </a:extLst>
          </p:cNvPr>
          <p:cNvPicPr>
            <a:picLocks noChangeAspect="1"/>
          </p:cNvPicPr>
          <p:nvPr/>
        </p:nvPicPr>
        <p:blipFill>
          <a:blip r:embed="rId4"/>
          <a:stretch>
            <a:fillRect/>
          </a:stretch>
        </p:blipFill>
        <p:spPr>
          <a:xfrm>
            <a:off x="4974222" y="478510"/>
            <a:ext cx="1909817" cy="3935179"/>
          </a:xfrm>
          <a:prstGeom prst="rect">
            <a:avLst/>
          </a:prstGeom>
        </p:spPr>
      </p:pic>
    </p:spTree>
    <p:extLst>
      <p:ext uri="{BB962C8B-B14F-4D97-AF65-F5344CB8AC3E}">
        <p14:creationId xmlns:p14="http://schemas.microsoft.com/office/powerpoint/2010/main" val="3898328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 name="Title 5">
            <a:extLst>
              <a:ext uri="{FF2B5EF4-FFF2-40B4-BE49-F238E27FC236}">
                <a16:creationId xmlns:a16="http://schemas.microsoft.com/office/drawing/2014/main" id="{CEC9558C-D645-D456-9B3E-50F67F3874B9}"/>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083AF572-A9DD-011F-94F7-C9564E87ED53}"/>
              </a:ext>
            </a:extLst>
          </p:cNvPr>
          <p:cNvPicPr>
            <a:picLocks noChangeAspect="1"/>
          </p:cNvPicPr>
          <p:nvPr/>
        </p:nvPicPr>
        <p:blipFill>
          <a:blip r:embed="rId3"/>
          <a:stretch>
            <a:fillRect/>
          </a:stretch>
        </p:blipFill>
        <p:spPr>
          <a:xfrm>
            <a:off x="949070" y="514040"/>
            <a:ext cx="2069666" cy="4115420"/>
          </a:xfrm>
          <a:prstGeom prst="rect">
            <a:avLst/>
          </a:prstGeom>
        </p:spPr>
      </p:pic>
      <p:pic>
        <p:nvPicPr>
          <p:cNvPr id="4" name="Picture 3" descr="A screenshot of a phone&#10;&#10;Description automatically generated">
            <a:extLst>
              <a:ext uri="{FF2B5EF4-FFF2-40B4-BE49-F238E27FC236}">
                <a16:creationId xmlns:a16="http://schemas.microsoft.com/office/drawing/2014/main" id="{A173F191-2E0E-6301-BE72-82D65CB1D29B}"/>
              </a:ext>
            </a:extLst>
          </p:cNvPr>
          <p:cNvPicPr>
            <a:picLocks noChangeAspect="1"/>
          </p:cNvPicPr>
          <p:nvPr/>
        </p:nvPicPr>
        <p:blipFill>
          <a:blip r:embed="rId4"/>
          <a:stretch>
            <a:fillRect/>
          </a:stretch>
        </p:blipFill>
        <p:spPr>
          <a:xfrm>
            <a:off x="3491333" y="514040"/>
            <a:ext cx="2161334" cy="4087798"/>
          </a:xfrm>
          <a:prstGeom prst="rect">
            <a:avLst/>
          </a:prstGeom>
        </p:spPr>
      </p:pic>
      <p:pic>
        <p:nvPicPr>
          <p:cNvPr id="5" name="Picture 4" descr="A screenshot of a phone&#10;&#10;Description automatically generated">
            <a:extLst>
              <a:ext uri="{FF2B5EF4-FFF2-40B4-BE49-F238E27FC236}">
                <a16:creationId xmlns:a16="http://schemas.microsoft.com/office/drawing/2014/main" id="{BA902B3A-C16F-2D69-D84E-CB80ABE3F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5265" y="541662"/>
            <a:ext cx="2064861" cy="4115420"/>
          </a:xfrm>
          <a:prstGeom prst="rect">
            <a:avLst/>
          </a:prstGeom>
        </p:spPr>
      </p:pic>
    </p:spTree>
    <p:extLst>
      <p:ext uri="{BB962C8B-B14F-4D97-AF65-F5344CB8AC3E}">
        <p14:creationId xmlns:p14="http://schemas.microsoft.com/office/powerpoint/2010/main" val="1180042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877625" y="1773125"/>
            <a:ext cx="3530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alibri" panose="020F0502020204030204" pitchFamily="34" charset="0"/>
                <a:ea typeface="Calibri" panose="020F0502020204030204" pitchFamily="34" charset="0"/>
                <a:cs typeface="Calibri" panose="020F0502020204030204" pitchFamily="34" charset="0"/>
              </a:rPr>
              <a:t>Kiểm thử và triển khai ứng dụng</a:t>
            </a:r>
            <a:br>
              <a:rPr lang="en" sz="3600" dirty="0">
                <a:latin typeface="Calibri" panose="020F0502020204030204" pitchFamily="34" charset="0"/>
                <a:ea typeface="Calibri" panose="020F0502020204030204" pitchFamily="34" charset="0"/>
                <a:cs typeface="Calibri" panose="020F0502020204030204" pitchFamily="34" charset="0"/>
              </a:rPr>
            </a:br>
            <a:endParaRPr sz="3600" dirty="0">
              <a:latin typeface="Calibri" panose="020F0502020204030204" pitchFamily="34" charset="0"/>
              <a:ea typeface="Calibri" panose="020F0502020204030204" pitchFamily="34" charset="0"/>
              <a:cs typeface="Calibri" panose="020F0502020204030204" pitchFamily="34" charset="0"/>
            </a:endParaRPr>
          </a:p>
        </p:txBody>
      </p:sp>
      <p:sp>
        <p:nvSpPr>
          <p:cNvPr id="243" name="Google Shape;243;p31"/>
          <p:cNvSpPr txBox="1">
            <a:spLocks noGrp="1"/>
          </p:cNvSpPr>
          <p:nvPr>
            <p:ph type="title" idx="2"/>
          </p:nvPr>
        </p:nvSpPr>
        <p:spPr>
          <a:xfrm>
            <a:off x="1877625" y="1049625"/>
            <a:ext cx="106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44" name="Google Shape;244;p31"/>
          <p:cNvPicPr preferRelativeResize="0">
            <a:picLocks noGrp="1"/>
          </p:cNvPicPr>
          <p:nvPr>
            <p:ph type="pic" idx="3"/>
          </p:nvPr>
        </p:nvPicPr>
        <p:blipFill rotWithShape="1">
          <a:blip r:embed="rId3">
            <a:alphaModFix/>
          </a:blip>
          <a:srcRect l="39859" r="14870"/>
          <a:stretch/>
        </p:blipFill>
        <p:spPr>
          <a:xfrm>
            <a:off x="5670175" y="539525"/>
            <a:ext cx="2760596" cy="4064502"/>
          </a:xfrm>
          <a:prstGeom prst="rect">
            <a:avLst/>
          </a:prstGeom>
        </p:spPr>
      </p:pic>
      <p:grpSp>
        <p:nvGrpSpPr>
          <p:cNvPr id="245" name="Google Shape;245;p31"/>
          <p:cNvGrpSpPr/>
          <p:nvPr/>
        </p:nvGrpSpPr>
        <p:grpSpPr>
          <a:xfrm>
            <a:off x="-94946" y="3260763"/>
            <a:ext cx="2292776" cy="2280074"/>
            <a:chOff x="6605475" y="3328475"/>
            <a:chExt cx="2292776" cy="2280074"/>
          </a:xfrm>
        </p:grpSpPr>
        <p:sp>
          <p:nvSpPr>
            <p:cNvPr id="246" name="Google Shape;246;p31"/>
            <p:cNvSpPr/>
            <p:nvPr/>
          </p:nvSpPr>
          <p:spPr>
            <a:xfrm rot="8100255">
              <a:off x="6243066" y="4458289"/>
              <a:ext cx="2864419" cy="16122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247" name="Google Shape;247;p31"/>
            <p:cNvSpPr/>
            <p:nvPr/>
          </p:nvSpPr>
          <p:spPr>
            <a:xfrm rot="2702205">
              <a:off x="8556794" y="3420933"/>
              <a:ext cx="330714" cy="167584"/>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grpSp>
      <p:pic>
        <p:nvPicPr>
          <p:cNvPr id="3074" name="Picture 2" descr="How developers face a changing job market in 2022 | TechRepublic">
            <a:extLst>
              <a:ext uri="{FF2B5EF4-FFF2-40B4-BE49-F238E27FC236}">
                <a16:creationId xmlns:a16="http://schemas.microsoft.com/office/drawing/2014/main" id="{CEA91EAF-91F1-84B2-3570-691B3E8E70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83" r="25298"/>
          <a:stretch/>
        </p:blipFill>
        <p:spPr bwMode="auto">
          <a:xfrm>
            <a:off x="5579198" y="531785"/>
            <a:ext cx="2851573" cy="407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08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33"/>
          <p:cNvGrpSpPr/>
          <p:nvPr/>
        </p:nvGrpSpPr>
        <p:grpSpPr>
          <a:xfrm>
            <a:off x="715920" y="4277830"/>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1262016" y="1825135"/>
            <a:ext cx="7625810" cy="1493229"/>
          </a:xfrm>
          <a:prstGeom prst="rect">
            <a:avLst/>
          </a:prstGeom>
          <a:noFill/>
        </p:spPr>
        <p:txBody>
          <a:bodyPr wrap="square" rtlCol="0">
            <a:spAutoFit/>
          </a:bodyPr>
          <a:lstStyle/>
          <a:p>
            <a:pPr>
              <a:lnSpc>
                <a:spcPct val="200000"/>
              </a:lnSpc>
            </a:pPr>
            <a:r>
              <a:rPr lang="vi-VN" sz="1600" dirty="0">
                <a:solidFill>
                  <a:schemeClr val="tx1"/>
                </a:solidFill>
                <a:latin typeface="+mn-lt"/>
                <a:ea typeface="Calibri" panose="020F0502020204030204" pitchFamily="34" charset="0"/>
              </a:rPr>
              <a:t>•</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Kiểm</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thử</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ứng</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dụng</a:t>
            </a:r>
            <a:endParaRPr lang="vi-VN" sz="1600" dirty="0">
              <a:solidFill>
                <a:schemeClr val="tx1"/>
              </a:solidFill>
              <a:latin typeface="+mn-lt"/>
              <a:ea typeface="Calibri" panose="020F0502020204030204" pitchFamily="34" charset="0"/>
            </a:endParaRPr>
          </a:p>
          <a:p>
            <a:pPr>
              <a:lnSpc>
                <a:spcPct val="200000"/>
              </a:lnSpc>
            </a:pPr>
            <a:r>
              <a:rPr lang="vi-VN" sz="1600" dirty="0">
                <a:solidFill>
                  <a:schemeClr val="tx1"/>
                </a:solidFill>
                <a:latin typeface="+mn-lt"/>
                <a:ea typeface="Calibri" panose="020F0502020204030204" pitchFamily="34" charset="0"/>
              </a:rPr>
              <a:t>•</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Đóng</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gói</a:t>
            </a:r>
            <a:endParaRPr lang="vi-VN" sz="1600" dirty="0">
              <a:solidFill>
                <a:schemeClr val="tx1"/>
              </a:solidFill>
              <a:latin typeface="+mn-lt"/>
              <a:ea typeface="Calibri" panose="020F0502020204030204" pitchFamily="34" charset="0"/>
            </a:endParaRPr>
          </a:p>
          <a:p>
            <a:pPr>
              <a:lnSpc>
                <a:spcPct val="200000"/>
              </a:lnSpc>
            </a:pPr>
            <a:r>
              <a:rPr lang="vi-VN" sz="1600" dirty="0">
                <a:solidFill>
                  <a:schemeClr val="tx1"/>
                </a:solidFill>
                <a:latin typeface="+mn-lt"/>
                <a:ea typeface="Calibri" panose="020F0502020204030204" pitchFamily="34" charset="0"/>
              </a:rPr>
              <a:t>•</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Triển</a:t>
            </a:r>
            <a:r>
              <a:rPr lang="en-US" sz="1600" dirty="0">
                <a:solidFill>
                  <a:schemeClr val="tx1"/>
                </a:solidFill>
                <a:latin typeface="+mn-lt"/>
                <a:ea typeface="Calibri" panose="020F0502020204030204" pitchFamily="34" charset="0"/>
              </a:rPr>
              <a:t> </a:t>
            </a:r>
            <a:r>
              <a:rPr lang="en-US" sz="1600" dirty="0" err="1">
                <a:solidFill>
                  <a:schemeClr val="tx1"/>
                </a:solidFill>
                <a:latin typeface="+mn-lt"/>
                <a:ea typeface="Calibri" panose="020F0502020204030204" pitchFamily="34" charset="0"/>
              </a:rPr>
              <a:t>khai</a:t>
            </a:r>
            <a:endParaRPr lang="vi-VN" sz="1600" dirty="0">
              <a:solidFill>
                <a:schemeClr val="tx1"/>
              </a:solidFill>
              <a:latin typeface="+mn-lt"/>
              <a:ea typeface="Calibri" panose="020F0502020204030204" pitchFamily="34" charset="0"/>
            </a:endParaRPr>
          </a:p>
        </p:txBody>
      </p:sp>
      <p:pic>
        <p:nvPicPr>
          <p:cNvPr id="1026" name="Picture 2" descr="Computer Animation Images - Free Download on Freepik">
            <a:extLst>
              <a:ext uri="{FF2B5EF4-FFF2-40B4-BE49-F238E27FC236}">
                <a16:creationId xmlns:a16="http://schemas.microsoft.com/office/drawing/2014/main" id="{B1557679-31C1-82E1-7375-17C756D4B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199" y="1255655"/>
            <a:ext cx="4092827" cy="27263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91D12CF-6717-7DF6-F0C7-F18E3B1269D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8582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877625" y="1773125"/>
            <a:ext cx="312109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Kết luận</a:t>
            </a:r>
            <a:br>
              <a:rPr lang="en" dirty="0">
                <a:latin typeface="Calibri" panose="020F0502020204030204" pitchFamily="34" charset="0"/>
                <a:ea typeface="Calibri" panose="020F0502020204030204" pitchFamily="34" charset="0"/>
                <a:cs typeface="Calibri" panose="020F0502020204030204" pitchFamily="34" charset="0"/>
              </a:rPr>
            </a:b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43" name="Google Shape;243;p31"/>
          <p:cNvSpPr txBox="1">
            <a:spLocks noGrp="1"/>
          </p:cNvSpPr>
          <p:nvPr>
            <p:ph type="title" idx="2"/>
          </p:nvPr>
        </p:nvSpPr>
        <p:spPr>
          <a:xfrm>
            <a:off x="1877625" y="1049625"/>
            <a:ext cx="106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244" name="Google Shape;244;p31"/>
          <p:cNvPicPr preferRelativeResize="0">
            <a:picLocks noGrp="1"/>
          </p:cNvPicPr>
          <p:nvPr>
            <p:ph type="pic" idx="3"/>
          </p:nvPr>
        </p:nvPicPr>
        <p:blipFill rotWithShape="1">
          <a:blip r:embed="rId3">
            <a:alphaModFix/>
          </a:blip>
          <a:srcRect l="39859" r="14870"/>
          <a:stretch/>
        </p:blipFill>
        <p:spPr>
          <a:xfrm>
            <a:off x="5670175" y="539525"/>
            <a:ext cx="2760596" cy="4064502"/>
          </a:xfrm>
          <a:prstGeom prst="rect">
            <a:avLst/>
          </a:prstGeom>
        </p:spPr>
      </p:pic>
      <p:grpSp>
        <p:nvGrpSpPr>
          <p:cNvPr id="245" name="Google Shape;245;p31"/>
          <p:cNvGrpSpPr/>
          <p:nvPr/>
        </p:nvGrpSpPr>
        <p:grpSpPr>
          <a:xfrm>
            <a:off x="-94946" y="3260763"/>
            <a:ext cx="2292776" cy="2280074"/>
            <a:chOff x="6605475" y="3328475"/>
            <a:chExt cx="2292776" cy="2280074"/>
          </a:xfrm>
        </p:grpSpPr>
        <p:sp>
          <p:nvSpPr>
            <p:cNvPr id="246" name="Google Shape;246;p31"/>
            <p:cNvSpPr/>
            <p:nvPr/>
          </p:nvSpPr>
          <p:spPr>
            <a:xfrm rot="8100255">
              <a:off x="6243066" y="4458289"/>
              <a:ext cx="2864419" cy="16122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247" name="Google Shape;247;p31"/>
            <p:cNvSpPr/>
            <p:nvPr/>
          </p:nvSpPr>
          <p:spPr>
            <a:xfrm rot="2702205">
              <a:off x="8556794" y="3420933"/>
              <a:ext cx="330714" cy="167584"/>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grpSp>
      <p:pic>
        <p:nvPicPr>
          <p:cNvPr id="3074" name="Picture 2" descr="How developers face a changing job market in 2022 | TechRepublic">
            <a:extLst>
              <a:ext uri="{FF2B5EF4-FFF2-40B4-BE49-F238E27FC236}">
                <a16:creationId xmlns:a16="http://schemas.microsoft.com/office/drawing/2014/main" id="{CEA91EAF-91F1-84B2-3570-691B3E8E70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83" r="25298"/>
          <a:stretch/>
        </p:blipFill>
        <p:spPr bwMode="auto">
          <a:xfrm>
            <a:off x="5579198" y="531785"/>
            <a:ext cx="2851573" cy="407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68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Table of contents</a:t>
            </a:r>
            <a:endParaRPr/>
          </a:p>
        </p:txBody>
      </p:sp>
      <p:sp>
        <p:nvSpPr>
          <p:cNvPr id="216" name="Google Shape;216;p29"/>
          <p:cNvSpPr txBox="1">
            <a:spLocks noGrp="1"/>
          </p:cNvSpPr>
          <p:nvPr>
            <p:ph type="title" idx="2"/>
          </p:nvPr>
        </p:nvSpPr>
        <p:spPr>
          <a:xfrm>
            <a:off x="1048350" y="183599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217" name="Google Shape;217;p29"/>
          <p:cNvSpPr txBox="1">
            <a:spLocks noGrp="1"/>
          </p:cNvSpPr>
          <p:nvPr>
            <p:ph type="title" idx="3"/>
          </p:nvPr>
        </p:nvSpPr>
        <p:spPr>
          <a:xfrm>
            <a:off x="4572000" y="2669131"/>
            <a:ext cx="7347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18" name="Google Shape;218;p29"/>
          <p:cNvSpPr txBox="1">
            <a:spLocks noGrp="1"/>
          </p:cNvSpPr>
          <p:nvPr>
            <p:ph type="title" idx="4"/>
          </p:nvPr>
        </p:nvSpPr>
        <p:spPr>
          <a:xfrm>
            <a:off x="1048350" y="2669131"/>
            <a:ext cx="7347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20" name="Google Shape;220;p29"/>
          <p:cNvSpPr txBox="1">
            <a:spLocks noGrp="1"/>
          </p:cNvSpPr>
          <p:nvPr>
            <p:ph type="title" idx="6"/>
          </p:nvPr>
        </p:nvSpPr>
        <p:spPr>
          <a:xfrm>
            <a:off x="4577250" y="1834793"/>
            <a:ext cx="734700" cy="5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22" name="Google Shape;222;p29"/>
          <p:cNvSpPr txBox="1">
            <a:spLocks noGrp="1"/>
          </p:cNvSpPr>
          <p:nvPr>
            <p:ph type="subTitle" idx="1"/>
          </p:nvPr>
        </p:nvSpPr>
        <p:spPr>
          <a:xfrm>
            <a:off x="1882800" y="1898546"/>
            <a:ext cx="2450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Calibri" panose="020F0502020204030204" pitchFamily="34" charset="0"/>
                <a:ea typeface="Calibri" panose="020F0502020204030204" pitchFamily="34" charset="0"/>
                <a:cs typeface="Calibri" panose="020F0502020204030204" pitchFamily="34" charset="0"/>
              </a:rPr>
              <a:t>Mô tả hệ thống</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23" name="Google Shape;223;p29"/>
          <p:cNvSpPr txBox="1">
            <a:spLocks noGrp="1"/>
          </p:cNvSpPr>
          <p:nvPr>
            <p:ph type="subTitle" idx="8"/>
          </p:nvPr>
        </p:nvSpPr>
        <p:spPr>
          <a:xfrm>
            <a:off x="1882800" y="2733331"/>
            <a:ext cx="2450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Calibri" panose="020F0502020204030204" pitchFamily="34" charset="0"/>
                <a:ea typeface="Calibri" panose="020F0502020204030204" pitchFamily="34" charset="0"/>
                <a:cs typeface="Calibri" panose="020F0502020204030204" pitchFamily="34" charset="0"/>
              </a:rPr>
              <a:t>Nội dung thực hiện</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24" name="Google Shape;224;p29"/>
          <p:cNvSpPr txBox="1">
            <a:spLocks noGrp="1"/>
          </p:cNvSpPr>
          <p:nvPr>
            <p:ph type="subTitle" idx="9"/>
          </p:nvPr>
        </p:nvSpPr>
        <p:spPr>
          <a:xfrm>
            <a:off x="5411700" y="1988324"/>
            <a:ext cx="2579064"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Calibri" panose="020F0502020204030204" pitchFamily="34" charset="0"/>
                <a:ea typeface="Calibri" panose="020F0502020204030204" pitchFamily="34" charset="0"/>
                <a:cs typeface="Calibri" panose="020F0502020204030204" pitchFamily="34" charset="0"/>
              </a:rPr>
              <a:t>Kiểm thử và triển khai ứng dụng</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225" name="Google Shape;225;p29"/>
          <p:cNvSpPr txBox="1">
            <a:spLocks noGrp="1"/>
          </p:cNvSpPr>
          <p:nvPr>
            <p:ph type="subTitle" idx="13"/>
          </p:nvPr>
        </p:nvSpPr>
        <p:spPr>
          <a:xfrm>
            <a:off x="5411700" y="2733331"/>
            <a:ext cx="2450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Calibri" panose="020F0502020204030204" pitchFamily="34" charset="0"/>
                <a:ea typeface="Calibri" panose="020F0502020204030204" pitchFamily="34" charset="0"/>
                <a:cs typeface="Calibri" panose="020F0502020204030204" pitchFamily="34" charset="0"/>
              </a:rPr>
              <a:t>Kết luận</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descr="A colorful diagram with a black background&#10;&#10;Description automatically generated">
            <a:extLst>
              <a:ext uri="{FF2B5EF4-FFF2-40B4-BE49-F238E27FC236}">
                <a16:creationId xmlns:a16="http://schemas.microsoft.com/office/drawing/2014/main" id="{1307DF8A-6DBC-D058-3789-5433FA10D462}"/>
              </a:ext>
            </a:extLst>
          </p:cNvPr>
          <p:cNvPicPr>
            <a:picLocks noChangeAspect="1"/>
          </p:cNvPicPr>
          <p:nvPr/>
        </p:nvPicPr>
        <p:blipFill>
          <a:blip r:embed="rId3"/>
          <a:stretch>
            <a:fillRect/>
          </a:stretch>
        </p:blipFill>
        <p:spPr>
          <a:xfrm>
            <a:off x="1151772" y="3697607"/>
            <a:ext cx="810377" cy="810377"/>
          </a:xfrm>
          <a:prstGeom prst="rect">
            <a:avLst/>
          </a:prstGeom>
        </p:spPr>
      </p:pic>
      <p:sp>
        <p:nvSpPr>
          <p:cNvPr id="20" name="Arrow: Right 19">
            <a:extLst>
              <a:ext uri="{FF2B5EF4-FFF2-40B4-BE49-F238E27FC236}">
                <a16:creationId xmlns:a16="http://schemas.microsoft.com/office/drawing/2014/main" id="{144C0C82-4BA8-677C-3A2C-9BA4B0D6285B}"/>
              </a:ext>
            </a:extLst>
          </p:cNvPr>
          <p:cNvSpPr/>
          <p:nvPr/>
        </p:nvSpPr>
        <p:spPr>
          <a:xfrm>
            <a:off x="7098453" y="3935284"/>
            <a:ext cx="1010591" cy="501249"/>
          </a:xfrm>
          <a:prstGeom prst="rightArrow">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 calcmode="lin" valueType="num">
                                      <p:cBhvr additive="base">
                                        <p:cTn id="7" dur="500" fill="hold"/>
                                        <p:tgtEl>
                                          <p:spTgt spid="216"/>
                                        </p:tgtEl>
                                        <p:attrNameLst>
                                          <p:attrName>ppt_x</p:attrName>
                                        </p:attrNameLst>
                                      </p:cBhvr>
                                      <p:tavLst>
                                        <p:tav tm="0">
                                          <p:val>
                                            <p:strVal val="#ppt_x"/>
                                          </p:val>
                                        </p:tav>
                                        <p:tav tm="100000">
                                          <p:val>
                                            <p:strVal val="#ppt_x"/>
                                          </p:val>
                                        </p:tav>
                                      </p:tavLst>
                                    </p:anim>
                                    <p:anim calcmode="lin" valueType="num">
                                      <p:cBhvr additive="base">
                                        <p:cTn id="8" dur="500" fill="hold"/>
                                        <p:tgtEl>
                                          <p:spTgt spid="2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2">
                                            <p:txEl>
                                              <p:pRg st="0" end="0"/>
                                            </p:txEl>
                                          </p:spTgt>
                                        </p:tgtEl>
                                        <p:attrNameLst>
                                          <p:attrName>style.visibility</p:attrName>
                                        </p:attrNameLst>
                                      </p:cBhvr>
                                      <p:to>
                                        <p:strVal val="visible"/>
                                      </p:to>
                                    </p:set>
                                    <p:anim calcmode="lin" valueType="num">
                                      <p:cBhvr additive="base">
                                        <p:cTn id="11" dur="500" fill="hold"/>
                                        <p:tgtEl>
                                          <p:spTgt spid="22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8"/>
                                        </p:tgtEl>
                                        <p:attrNameLst>
                                          <p:attrName>style.visibility</p:attrName>
                                        </p:attrNameLst>
                                      </p:cBhvr>
                                      <p:to>
                                        <p:strVal val="visible"/>
                                      </p:to>
                                    </p:set>
                                    <p:anim calcmode="lin" valueType="num">
                                      <p:cBhvr additive="base">
                                        <p:cTn id="17" dur="500" fill="hold"/>
                                        <p:tgtEl>
                                          <p:spTgt spid="218"/>
                                        </p:tgtEl>
                                        <p:attrNameLst>
                                          <p:attrName>ppt_x</p:attrName>
                                        </p:attrNameLst>
                                      </p:cBhvr>
                                      <p:tavLst>
                                        <p:tav tm="0">
                                          <p:val>
                                            <p:strVal val="#ppt_x"/>
                                          </p:val>
                                        </p:tav>
                                        <p:tav tm="100000">
                                          <p:val>
                                            <p:strVal val="#ppt_x"/>
                                          </p:val>
                                        </p:tav>
                                      </p:tavLst>
                                    </p:anim>
                                    <p:anim calcmode="lin" valueType="num">
                                      <p:cBhvr additive="base">
                                        <p:cTn id="18" dur="500" fill="hold"/>
                                        <p:tgtEl>
                                          <p:spTgt spid="2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3">
                                            <p:txEl>
                                              <p:pRg st="0" end="0"/>
                                            </p:txEl>
                                          </p:spTgt>
                                        </p:tgtEl>
                                        <p:attrNameLst>
                                          <p:attrName>style.visibility</p:attrName>
                                        </p:attrNameLst>
                                      </p:cBhvr>
                                      <p:to>
                                        <p:strVal val="visible"/>
                                      </p:to>
                                    </p:set>
                                    <p:anim calcmode="lin" valueType="num">
                                      <p:cBhvr additive="base">
                                        <p:cTn id="21" dur="500" fill="hold"/>
                                        <p:tgtEl>
                                          <p:spTgt spid="22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500" fill="hold"/>
                                        <p:tgtEl>
                                          <p:spTgt spid="220"/>
                                        </p:tgtEl>
                                        <p:attrNameLst>
                                          <p:attrName>ppt_x</p:attrName>
                                        </p:attrNameLst>
                                      </p:cBhvr>
                                      <p:tavLst>
                                        <p:tav tm="0">
                                          <p:val>
                                            <p:strVal val="#ppt_x"/>
                                          </p:val>
                                        </p:tav>
                                        <p:tav tm="100000">
                                          <p:val>
                                            <p:strVal val="#ppt_x"/>
                                          </p:val>
                                        </p:tav>
                                      </p:tavLst>
                                    </p:anim>
                                    <p:anim calcmode="lin" valueType="num">
                                      <p:cBhvr additive="base">
                                        <p:cTn id="28" dur="500" fill="hold"/>
                                        <p:tgtEl>
                                          <p:spTgt spid="2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4">
                                            <p:txEl>
                                              <p:pRg st="0" end="0"/>
                                            </p:txEl>
                                          </p:spTgt>
                                        </p:tgtEl>
                                        <p:attrNameLst>
                                          <p:attrName>style.visibility</p:attrName>
                                        </p:attrNameLst>
                                      </p:cBhvr>
                                      <p:to>
                                        <p:strVal val="visible"/>
                                      </p:to>
                                    </p:set>
                                    <p:anim calcmode="lin" valueType="num">
                                      <p:cBhvr additive="base">
                                        <p:cTn id="31" dur="500" fill="hold"/>
                                        <p:tgtEl>
                                          <p:spTgt spid="22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7"/>
                                        </p:tgtEl>
                                        <p:attrNameLst>
                                          <p:attrName>style.visibility</p:attrName>
                                        </p:attrNameLst>
                                      </p:cBhvr>
                                      <p:to>
                                        <p:strVal val="visible"/>
                                      </p:to>
                                    </p:set>
                                    <p:anim calcmode="lin" valueType="num">
                                      <p:cBhvr additive="base">
                                        <p:cTn id="37" dur="500" fill="hold"/>
                                        <p:tgtEl>
                                          <p:spTgt spid="217"/>
                                        </p:tgtEl>
                                        <p:attrNameLst>
                                          <p:attrName>ppt_x</p:attrName>
                                        </p:attrNameLst>
                                      </p:cBhvr>
                                      <p:tavLst>
                                        <p:tav tm="0">
                                          <p:val>
                                            <p:strVal val="#ppt_x"/>
                                          </p:val>
                                        </p:tav>
                                        <p:tav tm="100000">
                                          <p:val>
                                            <p:strVal val="#ppt_x"/>
                                          </p:val>
                                        </p:tav>
                                      </p:tavLst>
                                    </p:anim>
                                    <p:anim calcmode="lin" valueType="num">
                                      <p:cBhvr additive="base">
                                        <p:cTn id="38" dur="500" fill="hold"/>
                                        <p:tgtEl>
                                          <p:spTgt spid="2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5">
                                            <p:txEl>
                                              <p:pRg st="0" end="0"/>
                                            </p:txEl>
                                          </p:spTgt>
                                        </p:tgtEl>
                                        <p:attrNameLst>
                                          <p:attrName>style.visibility</p:attrName>
                                        </p:attrNameLst>
                                      </p:cBhvr>
                                      <p:to>
                                        <p:strVal val="visible"/>
                                      </p:to>
                                    </p:set>
                                    <p:anim calcmode="lin" valueType="num">
                                      <p:cBhvr additive="base">
                                        <p:cTn id="41" dur="500" fill="hold"/>
                                        <p:tgtEl>
                                          <p:spTgt spid="22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P spid="218" grpId="0"/>
      <p:bldP spid="220" grpId="0"/>
      <p:bldP spid="222" grpId="0" build="p"/>
      <p:bldP spid="223" grpId="0" build="p"/>
      <p:bldP spid="224" grpId="0" build="p"/>
      <p:bldP spid="22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33"/>
          <p:cNvGrpSpPr/>
          <p:nvPr/>
        </p:nvGrpSpPr>
        <p:grpSpPr>
          <a:xfrm>
            <a:off x="715920" y="4277830"/>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1262016" y="1825135"/>
            <a:ext cx="3078071" cy="2585772"/>
          </a:xfrm>
          <a:prstGeom prst="rect">
            <a:avLst/>
          </a:prstGeom>
          <a:noFill/>
        </p:spPr>
        <p:txBody>
          <a:bodyPr wrap="square" rtlCol="0">
            <a:spAutoFit/>
          </a:bodyPr>
          <a:lstStyle/>
          <a:p>
            <a:pPr marL="171450" marR="0" indent="0" algn="just">
              <a:lnSpc>
                <a:spcPct val="150000"/>
              </a:lnSpc>
              <a:spcBef>
                <a:spcPts val="0"/>
              </a:spcBef>
              <a:spcAft>
                <a:spcPts val="0"/>
              </a:spcAft>
            </a:pPr>
            <a:r>
              <a:rPr lang="en-US" sz="1050" b="0" spc="-10" dirty="0" err="1">
                <a:effectLst/>
                <a:latin typeface="+mj-lt"/>
                <a:ea typeface="Times New Roman" panose="02020603050405020304" pitchFamily="18" charset="0"/>
              </a:rPr>
              <a:t>Dự</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án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phát</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triển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ứng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dụng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quản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lý</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nhà</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hàng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bán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đồ</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ăn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nhanh</a:t>
            </a:r>
            <a:r>
              <a:rPr lang="en-US" sz="1050" b="0" spc="-10" dirty="0">
                <a:effectLst/>
                <a:latin typeface="+mj-lt"/>
                <a:ea typeface="Times New Roman" panose="02020603050405020304" pitchFamily="18" charset="0"/>
              </a:rPr>
              <a:t> McDonald's </a:t>
            </a:r>
            <a:r>
              <a:rPr lang="en-US" sz="1050" b="0" spc="-10" dirty="0" err="1">
                <a:effectLst/>
                <a:latin typeface="+mj-lt"/>
                <a:ea typeface="Times New Roman" panose="02020603050405020304" pitchFamily="18" charset="0"/>
              </a:rPr>
              <a:t>trên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nền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tảng</a:t>
            </a:r>
            <a:r>
              <a:rPr lang="en-US" sz="1050" b="0" spc="-10" dirty="0">
                <a:effectLst/>
                <a:latin typeface="+mj-lt"/>
                <a:ea typeface="Times New Roman" panose="02020603050405020304" pitchFamily="18" charset="0"/>
              </a:rPr>
              <a:t> Android </a:t>
            </a:r>
            <a:r>
              <a:rPr lang="en-US" sz="1050" b="0" spc="-10" dirty="0" err="1">
                <a:effectLst/>
                <a:latin typeface="+mj-lt"/>
                <a:ea typeface="Times New Roman" panose="02020603050405020304" pitchFamily="18" charset="0"/>
              </a:rPr>
              <a:t>đã</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được</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hoàn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thành</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khá</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tốt</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và</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mang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lại</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nhiều</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giá</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trị</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quan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trọng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như</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sau</a:t>
            </a:r>
            <a:r>
              <a:rPr lang="en-US" sz="1050" b="0" spc="-10" dirty="0">
                <a:effectLst/>
                <a:latin typeface="+mj-lt"/>
                <a:ea typeface="Times New Roman" panose="02020603050405020304" pitchFamily="18" charset="0"/>
              </a:rPr>
              <a:t>:</a:t>
            </a:r>
            <a:endParaRPr lang="en-US" sz="1050" b="1" dirty="0">
              <a:effectLst/>
              <a:latin typeface="+mj-lt"/>
              <a:ea typeface="Times New Roman" panose="02020603050405020304" pitchFamily="18" charset="0"/>
            </a:endParaRPr>
          </a:p>
          <a:p>
            <a:pPr marL="171450" marR="0" indent="-245745" algn="just">
              <a:lnSpc>
                <a:spcPct val="150000"/>
              </a:lnSpc>
              <a:spcBef>
                <a:spcPts val="0"/>
              </a:spcBef>
              <a:spcAft>
                <a:spcPts val="0"/>
              </a:spcAft>
            </a:pPr>
            <a:r>
              <a:rPr lang="en-US" sz="1050" b="0" spc="-10" dirty="0">
                <a:effectLst/>
                <a:latin typeface="+mj-lt"/>
                <a:ea typeface="Times New Roman" panose="02020603050405020304" pitchFamily="18" charset="0"/>
              </a:rPr>
              <a:t> </a:t>
            </a:r>
            <a:endParaRPr lang="en-US" sz="1050" b="1" dirty="0">
              <a:effectLst/>
              <a:latin typeface="+mj-lt"/>
              <a:ea typeface="Times New Roman" panose="02020603050405020304" pitchFamily="18" charset="0"/>
            </a:endParaRPr>
          </a:p>
          <a:p>
            <a:pPr marL="171450" marR="0" indent="0" algn="just">
              <a:lnSpc>
                <a:spcPct val="150000"/>
              </a:lnSpc>
              <a:spcBef>
                <a:spcPts val="0"/>
              </a:spcBef>
              <a:spcAft>
                <a:spcPts val="0"/>
              </a:spcAft>
            </a:pPr>
            <a:r>
              <a:rPr lang="en-US" sz="1050" b="0" spc="-10" dirty="0">
                <a:effectLst/>
                <a:latin typeface="+mj-lt"/>
                <a:ea typeface="Times New Roman" panose="02020603050405020304" pitchFamily="18" charset="0"/>
              </a:rPr>
              <a:t>1. Hoàn </a:t>
            </a:r>
            <a:r>
              <a:rPr lang="en-US" sz="1050" b="0" spc="-10" dirty="0" err="1">
                <a:effectLst/>
                <a:latin typeface="+mj-lt"/>
                <a:ea typeface="Times New Roman" panose="02020603050405020304" pitchFamily="18" charset="0"/>
              </a:rPr>
              <a:t>Thiện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Chức</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Năng</a:t>
            </a:r>
            <a:endParaRPr lang="en-US" sz="1050" b="1" dirty="0">
              <a:effectLst/>
              <a:latin typeface="+mj-lt"/>
              <a:ea typeface="Times New Roman" panose="02020603050405020304" pitchFamily="18" charset="0"/>
            </a:endParaRPr>
          </a:p>
          <a:p>
            <a:pPr marL="171450" marR="0" indent="0" algn="just">
              <a:lnSpc>
                <a:spcPct val="150000"/>
              </a:lnSpc>
              <a:spcBef>
                <a:spcPts val="0"/>
              </a:spcBef>
              <a:spcAft>
                <a:spcPts val="0"/>
              </a:spcAft>
            </a:pPr>
            <a:r>
              <a:rPr lang="en-US" sz="1050" b="0" spc="-10" dirty="0">
                <a:effectLst/>
                <a:latin typeface="+mj-lt"/>
                <a:ea typeface="Times New Roman" panose="02020603050405020304" pitchFamily="18" charset="0"/>
              </a:rPr>
              <a:t>2. </a:t>
            </a:r>
            <a:r>
              <a:rPr lang="en-US" sz="1050" b="0" spc="-10" dirty="0" err="1">
                <a:effectLst/>
                <a:latin typeface="+mj-lt"/>
                <a:ea typeface="Times New Roman" panose="02020603050405020304" pitchFamily="18" charset="0"/>
              </a:rPr>
              <a:t>Tính</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Đa</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Dạng</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và</a:t>
            </a:r>
            <a:r>
              <a:rPr lang="en-US" sz="1050" b="0" spc="-10" dirty="0">
                <a:effectLst/>
                <a:latin typeface="+mj-lt"/>
                <a:ea typeface="Times New Roman" panose="02020603050405020304" pitchFamily="18" charset="0"/>
              </a:rPr>
              <a:t> Linh </a:t>
            </a:r>
            <a:r>
              <a:rPr lang="en-US" sz="1050" b="0" spc="-10" dirty="0" err="1">
                <a:effectLst/>
                <a:latin typeface="+mj-lt"/>
                <a:ea typeface="Times New Roman" panose="02020603050405020304" pitchFamily="18" charset="0"/>
              </a:rPr>
              <a:t>Hoạt</a:t>
            </a:r>
            <a:endParaRPr lang="en-US" sz="1050" b="1" dirty="0">
              <a:effectLst/>
              <a:latin typeface="+mj-lt"/>
              <a:ea typeface="Times New Roman" panose="02020603050405020304" pitchFamily="18" charset="0"/>
            </a:endParaRPr>
          </a:p>
          <a:p>
            <a:pPr marL="171450" marR="0" indent="0" algn="just">
              <a:lnSpc>
                <a:spcPct val="150000"/>
              </a:lnSpc>
              <a:spcBef>
                <a:spcPts val="0"/>
              </a:spcBef>
              <a:spcAft>
                <a:spcPts val="0"/>
              </a:spcAft>
            </a:pPr>
            <a:r>
              <a:rPr lang="en-US" sz="1050" b="0" spc="-10" dirty="0">
                <a:effectLst/>
                <a:latin typeface="+mj-lt"/>
                <a:ea typeface="Times New Roman" panose="02020603050405020304" pitchFamily="18" charset="0"/>
              </a:rPr>
              <a:t>3. </a:t>
            </a:r>
            <a:r>
              <a:rPr lang="en-US" sz="1050" b="0" spc="-10" dirty="0" err="1">
                <a:effectLst/>
                <a:latin typeface="+mj-lt"/>
                <a:ea typeface="Times New Roman" panose="02020603050405020304" pitchFamily="18" charset="0"/>
              </a:rPr>
              <a:t>Tương</a:t>
            </a:r>
            <a:r>
              <a:rPr lang="en-US" sz="1050" b="0" spc="-10" dirty="0">
                <a:effectLst/>
                <a:latin typeface="+mj-lt"/>
                <a:ea typeface="Times New Roman" panose="02020603050405020304" pitchFamily="18" charset="0"/>
              </a:rPr>
              <a:t> Thích </a:t>
            </a:r>
            <a:r>
              <a:rPr lang="en-US" sz="1050" b="0" spc="-10" dirty="0" err="1">
                <a:effectLst/>
                <a:latin typeface="+mj-lt"/>
                <a:ea typeface="Times New Roman" panose="02020603050405020304" pitchFamily="18" charset="0"/>
              </a:rPr>
              <a:t>và</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Ổn</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Định</a:t>
            </a:r>
            <a:endParaRPr lang="en-US" sz="1050" b="1" dirty="0">
              <a:effectLst/>
              <a:latin typeface="+mj-lt"/>
              <a:ea typeface="Times New Roman" panose="02020603050405020304" pitchFamily="18" charset="0"/>
            </a:endParaRPr>
          </a:p>
          <a:p>
            <a:pPr marL="171450" marR="0" indent="0" algn="just">
              <a:lnSpc>
                <a:spcPct val="150000"/>
              </a:lnSpc>
              <a:spcBef>
                <a:spcPts val="0"/>
              </a:spcBef>
              <a:spcAft>
                <a:spcPts val="0"/>
              </a:spcAft>
            </a:pPr>
            <a:r>
              <a:rPr lang="en-US" sz="1050" b="0" spc="-10" dirty="0">
                <a:effectLst/>
                <a:latin typeface="+mj-lt"/>
                <a:ea typeface="Times New Roman" panose="02020603050405020304" pitchFamily="18" charset="0"/>
              </a:rPr>
              <a:t>4. </a:t>
            </a:r>
            <a:r>
              <a:rPr lang="en-US" sz="1050" b="0" spc="-10" dirty="0" err="1">
                <a:effectLst/>
                <a:latin typeface="+mj-lt"/>
                <a:ea typeface="Times New Roman" panose="02020603050405020304" pitchFamily="18" charset="0"/>
              </a:rPr>
              <a:t>Học</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Hỏi</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và</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Phát</a:t>
            </a:r>
            <a:r>
              <a:rPr lang="en-US" sz="1050" b="0" spc="-10" dirty="0">
                <a:effectLst/>
                <a:latin typeface="+mj-lt"/>
                <a:ea typeface="Times New Roman" panose="02020603050405020304" pitchFamily="18" charset="0"/>
              </a:rPr>
              <a:t> </a:t>
            </a:r>
            <a:r>
              <a:rPr lang="en-US" sz="1050" b="0" spc="-10" dirty="0" err="1">
                <a:effectLst/>
                <a:latin typeface="+mj-lt"/>
                <a:ea typeface="Times New Roman" panose="02020603050405020304" pitchFamily="18" charset="0"/>
              </a:rPr>
              <a:t>Triển</a:t>
            </a:r>
            <a:endParaRPr lang="en-US" sz="1050" b="1" dirty="0">
              <a:effectLst/>
              <a:latin typeface="+mj-lt"/>
              <a:ea typeface="Times New Roman" panose="02020603050405020304" pitchFamily="18" charset="0"/>
            </a:endParaRPr>
          </a:p>
          <a:p>
            <a:pPr>
              <a:lnSpc>
                <a:spcPct val="200000"/>
              </a:lnSpc>
            </a:pPr>
            <a:endParaRPr lang="vi-VN" sz="1200" dirty="0">
              <a:solidFill>
                <a:schemeClr val="tx1"/>
              </a:solidFill>
              <a:latin typeface="+mn-lt"/>
              <a:ea typeface="Calibri" panose="020F0502020204030204" pitchFamily="34" charset="0"/>
            </a:endParaRPr>
          </a:p>
        </p:txBody>
      </p:sp>
      <p:sp>
        <p:nvSpPr>
          <p:cNvPr id="3" name="Title 2">
            <a:extLst>
              <a:ext uri="{FF2B5EF4-FFF2-40B4-BE49-F238E27FC236}">
                <a16:creationId xmlns:a16="http://schemas.microsoft.com/office/drawing/2014/main" id="{891D12CF-6717-7DF6-F0C7-F18E3B1269D8}"/>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pic>
        <p:nvPicPr>
          <p:cNvPr id="4" name="Picture 3">
            <a:extLst>
              <a:ext uri="{FF2B5EF4-FFF2-40B4-BE49-F238E27FC236}">
                <a16:creationId xmlns:a16="http://schemas.microsoft.com/office/drawing/2014/main" id="{15548BD2-5DB7-5D37-5504-26EE361FEFA3}"/>
              </a:ext>
            </a:extLst>
          </p:cNvPr>
          <p:cNvPicPr>
            <a:picLocks noChangeAspect="1"/>
          </p:cNvPicPr>
          <p:nvPr/>
        </p:nvPicPr>
        <p:blipFill>
          <a:blip r:embed="rId3"/>
          <a:stretch>
            <a:fillRect/>
          </a:stretch>
        </p:blipFill>
        <p:spPr>
          <a:xfrm>
            <a:off x="4819835" y="887170"/>
            <a:ext cx="3078070" cy="3749491"/>
          </a:xfrm>
          <a:prstGeom prst="rect">
            <a:avLst/>
          </a:prstGeom>
        </p:spPr>
      </p:pic>
    </p:spTree>
    <p:extLst>
      <p:ext uri="{BB962C8B-B14F-4D97-AF65-F5344CB8AC3E}">
        <p14:creationId xmlns:p14="http://schemas.microsoft.com/office/powerpoint/2010/main" val="3573763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201" name="Google Shape;201;p27"/>
          <p:cNvSpPr/>
          <p:nvPr/>
        </p:nvSpPr>
        <p:spPr>
          <a:xfrm>
            <a:off x="-1019268" y="3646564"/>
            <a:ext cx="3241649" cy="2404808"/>
          </a:xfrm>
          <a:custGeom>
            <a:avLst/>
            <a:gdLst/>
            <a:ahLst/>
            <a:cxnLst/>
            <a:rect l="l" t="t" r="r" b="b"/>
            <a:pathLst>
              <a:path w="1472" h="1092" extrusionOk="0">
                <a:moveTo>
                  <a:pt x="1472" y="0"/>
                </a:moveTo>
                <a:lnTo>
                  <a:pt x="1360" y="0"/>
                </a:lnTo>
                <a:lnTo>
                  <a:pt x="1387" y="29"/>
                </a:lnTo>
                <a:lnTo>
                  <a:pt x="1185" y="230"/>
                </a:lnTo>
                <a:lnTo>
                  <a:pt x="1035" y="79"/>
                </a:lnTo>
                <a:lnTo>
                  <a:pt x="0" y="1092"/>
                </a:lnTo>
                <a:lnTo>
                  <a:pt x="108" y="1092"/>
                </a:lnTo>
                <a:lnTo>
                  <a:pt x="1035" y="185"/>
                </a:lnTo>
                <a:lnTo>
                  <a:pt x="1185" y="336"/>
                </a:lnTo>
                <a:lnTo>
                  <a:pt x="1441" y="81"/>
                </a:lnTo>
                <a:lnTo>
                  <a:pt x="1472" y="112"/>
                </a:lnTo>
                <a:lnTo>
                  <a:pt x="147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32;p43">
            <a:extLst>
              <a:ext uri="{FF2B5EF4-FFF2-40B4-BE49-F238E27FC236}">
                <a16:creationId xmlns:a16="http://schemas.microsoft.com/office/drawing/2014/main" id="{0C159466-3422-58AF-85EB-C1DD1B54DB3D}"/>
              </a:ext>
            </a:extLst>
          </p:cNvPr>
          <p:cNvSpPr txBox="1">
            <a:spLocks/>
          </p:cNvSpPr>
          <p:nvPr/>
        </p:nvSpPr>
        <p:spPr>
          <a:xfrm>
            <a:off x="2222381" y="164863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ulish"/>
              <a:buNone/>
              <a:defRPr sz="3450" b="1" i="0" u="none" strike="noStrike" cap="none">
                <a:solidFill>
                  <a:schemeClr val="dk1"/>
                </a:solidFill>
                <a:latin typeface="Mulish"/>
                <a:ea typeface="Mulish"/>
                <a:cs typeface="Mulish"/>
                <a:sym typeface="Mulish"/>
              </a:defRPr>
            </a:lvl1pPr>
            <a:lvl2pPr marR="0" lvl="1"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2pPr>
            <a:lvl3pPr marR="0" lvl="2"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3pPr>
            <a:lvl4pPr marR="0" lvl="3"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4pPr>
            <a:lvl5pPr marR="0" lvl="4"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5pPr>
            <a:lvl6pPr marR="0" lvl="5"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6pPr>
            <a:lvl7pPr marR="0" lvl="6"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7pPr>
            <a:lvl8pPr marR="0" lvl="7"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8pPr>
            <a:lvl9pPr marR="0" lvl="8" algn="ctr" rtl="0">
              <a:lnSpc>
                <a:spcPct val="100000"/>
              </a:lnSpc>
              <a:spcBef>
                <a:spcPts val="0"/>
              </a:spcBef>
              <a:spcAft>
                <a:spcPts val="0"/>
              </a:spcAft>
              <a:buClr>
                <a:srgbClr val="191919"/>
              </a:buClr>
              <a:buSzPts val="5200"/>
              <a:buFont typeface="Mulish"/>
              <a:buNone/>
              <a:defRPr sz="5200" b="1" i="0" u="none" strike="noStrike" cap="none">
                <a:solidFill>
                  <a:srgbClr val="191919"/>
                </a:solidFill>
                <a:latin typeface="Mulish"/>
                <a:ea typeface="Mulish"/>
                <a:cs typeface="Mulish"/>
                <a:sym typeface="Mulish"/>
              </a:defRPr>
            </a:lvl9pPr>
          </a:lstStyle>
          <a:p>
            <a:r>
              <a:rPr lang="en-US" dirty="0"/>
              <a:t>Thanks for watching</a:t>
            </a:r>
          </a:p>
        </p:txBody>
      </p:sp>
      <p:sp>
        <p:nvSpPr>
          <p:cNvPr id="8" name="Subtitle 7">
            <a:extLst>
              <a:ext uri="{FF2B5EF4-FFF2-40B4-BE49-F238E27FC236}">
                <a16:creationId xmlns:a16="http://schemas.microsoft.com/office/drawing/2014/main" id="{A87A2A5F-F3BA-AF32-BB91-2DE17190AFE5}"/>
              </a:ext>
            </a:extLst>
          </p:cNvPr>
          <p:cNvSpPr>
            <a:spLocks noGrp="1"/>
          </p:cNvSpPr>
          <p:nvPr>
            <p:ph type="subTitle" idx="1"/>
          </p:nvPr>
        </p:nvSpPr>
        <p:spPr>
          <a:xfrm>
            <a:off x="1721486" y="2607042"/>
            <a:ext cx="6764421" cy="475800"/>
          </a:xfrm>
        </p:spPr>
        <p:txBody>
          <a:bodyPr/>
          <a:lstStyle/>
          <a:p>
            <a:r>
              <a:rPr lang="en-US" dirty="0"/>
              <a:t>Do you have any question ? Please contact ducanh3935@gmail.com</a:t>
            </a:r>
          </a:p>
          <a:p>
            <a:endParaRPr lang="en-US" dirty="0"/>
          </a:p>
        </p:txBody>
      </p:sp>
    </p:spTree>
    <p:extLst>
      <p:ext uri="{BB962C8B-B14F-4D97-AF65-F5344CB8AC3E}">
        <p14:creationId xmlns:p14="http://schemas.microsoft.com/office/powerpoint/2010/main" val="1904512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877625" y="1773125"/>
            <a:ext cx="35301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Mô tả hệ thống</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243" name="Google Shape;243;p31"/>
          <p:cNvSpPr txBox="1">
            <a:spLocks noGrp="1"/>
          </p:cNvSpPr>
          <p:nvPr>
            <p:ph type="title" idx="2"/>
          </p:nvPr>
        </p:nvSpPr>
        <p:spPr>
          <a:xfrm>
            <a:off x="1877625" y="1049625"/>
            <a:ext cx="1063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244" name="Google Shape;244;p31"/>
          <p:cNvPicPr preferRelativeResize="0">
            <a:picLocks noGrp="1"/>
          </p:cNvPicPr>
          <p:nvPr>
            <p:ph type="pic" idx="3"/>
          </p:nvPr>
        </p:nvPicPr>
        <p:blipFill rotWithShape="1">
          <a:blip r:embed="rId3">
            <a:alphaModFix/>
          </a:blip>
          <a:srcRect l="39859" r="14870"/>
          <a:stretch/>
        </p:blipFill>
        <p:spPr>
          <a:xfrm>
            <a:off x="5670175" y="539525"/>
            <a:ext cx="2760596" cy="4064502"/>
          </a:xfrm>
          <a:prstGeom prst="rect">
            <a:avLst/>
          </a:prstGeom>
        </p:spPr>
      </p:pic>
      <p:grpSp>
        <p:nvGrpSpPr>
          <p:cNvPr id="245" name="Google Shape;245;p31"/>
          <p:cNvGrpSpPr/>
          <p:nvPr/>
        </p:nvGrpSpPr>
        <p:grpSpPr>
          <a:xfrm>
            <a:off x="6725800" y="3463963"/>
            <a:ext cx="2292776" cy="2280074"/>
            <a:chOff x="6605475" y="3328475"/>
            <a:chExt cx="2292776" cy="2280074"/>
          </a:xfrm>
        </p:grpSpPr>
        <p:sp>
          <p:nvSpPr>
            <p:cNvPr id="246" name="Google Shape;246;p31"/>
            <p:cNvSpPr/>
            <p:nvPr/>
          </p:nvSpPr>
          <p:spPr>
            <a:xfrm rot="8100255">
              <a:off x="6243066" y="4458289"/>
              <a:ext cx="2864419" cy="16122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sp>
          <p:nvSpPr>
            <p:cNvPr id="247" name="Google Shape;247;p31"/>
            <p:cNvSpPr/>
            <p:nvPr/>
          </p:nvSpPr>
          <p:spPr>
            <a:xfrm rot="2702205">
              <a:off x="8556794" y="3420933"/>
              <a:ext cx="330714" cy="167584"/>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ulish"/>
                <a:ea typeface="Mulish"/>
                <a:cs typeface="Mulish"/>
                <a:sym typeface="Mulish"/>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Mô tả bài toán</a:t>
            </a:r>
            <a:endParaRPr dirty="0"/>
          </a:p>
        </p:txBody>
      </p:sp>
      <p:grpSp>
        <p:nvGrpSpPr>
          <p:cNvPr id="292" name="Google Shape;292;p33"/>
          <p:cNvGrpSpPr/>
          <p:nvPr/>
        </p:nvGrpSpPr>
        <p:grpSpPr>
          <a:xfrm>
            <a:off x="8091439" y="731375"/>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915368" y="1853056"/>
            <a:ext cx="5553671" cy="2520370"/>
          </a:xfrm>
          <a:prstGeom prst="rect">
            <a:avLst/>
          </a:prstGeom>
          <a:noFill/>
        </p:spPr>
        <p:txBody>
          <a:bodyPr wrap="square" rtlCol="0">
            <a:spAutoFit/>
          </a:bodyPr>
          <a:lstStyle/>
          <a:p>
            <a:endParaRPr lang="vi-VN" sz="1600" b="0" i="0" dirty="0">
              <a:effectLst/>
              <a:latin typeface="+mj-lt"/>
              <a:ea typeface="Times New Roman" panose="02020603050405020304" pitchFamily="18" charset="0"/>
            </a:endParaRPr>
          </a:p>
          <a:p>
            <a:pPr marL="171450" indent="-171450">
              <a:lnSpc>
                <a:spcPct val="150000"/>
              </a:lnSpc>
              <a:buFont typeface="Wingdings" panose="05000000000000000000" pitchFamily="2" charset="2"/>
              <a:buChar char="§"/>
            </a:pPr>
            <a:r>
              <a:rPr lang="vi-VN" sz="1200" b="0" i="0" dirty="0">
                <a:effectLst/>
                <a:latin typeface="+mn-lt"/>
                <a:ea typeface="Times New Roman" panose="02020603050405020304" pitchFamily="18" charset="0"/>
              </a:rPr>
              <a:t>Phần mềm quản lý nhà hàng cung cấp giao diện dễ sử dụng để quản lí </a:t>
            </a:r>
            <a:r>
              <a:rPr lang="vi-VN" sz="1200" b="0" i="0" dirty="0" err="1">
                <a:effectLst/>
                <a:latin typeface="+mn-lt"/>
                <a:ea typeface="Times New Roman" panose="02020603050405020304" pitchFamily="18" charset="0"/>
              </a:rPr>
              <a:t>menu</a:t>
            </a:r>
            <a:r>
              <a:rPr lang="vi-VN" sz="1200" b="0" i="0" dirty="0">
                <a:effectLst/>
                <a:latin typeface="+mn-lt"/>
                <a:ea typeface="Times New Roman" panose="02020603050405020304" pitchFamily="18" charset="0"/>
              </a:rPr>
              <a:t> món ăn chi tiết, bao gồm thông tin về giá cả, nguyên liệu, và dinh dưỡng để chuẩn bị và cung cấp món ăn.</a:t>
            </a:r>
          </a:p>
          <a:p>
            <a:pPr marL="171450" indent="-171450">
              <a:lnSpc>
                <a:spcPct val="150000"/>
              </a:lnSpc>
              <a:buFont typeface="Wingdings" panose="05000000000000000000" pitchFamily="2" charset="2"/>
              <a:buChar char="§"/>
            </a:pPr>
            <a:r>
              <a:rPr lang="vi-VN" sz="1200" b="0" i="0" dirty="0">
                <a:effectLst/>
                <a:latin typeface="+mn-lt"/>
                <a:ea typeface="Times New Roman" panose="02020603050405020304" pitchFamily="18" charset="0"/>
              </a:rPr>
              <a:t>Nó hỗ trợ quản lý hóa đơn bán hàng, giúp thống kê doanh thu, chỉnh sửa và tạo hóa đơn tại cửa hàng một cách dễ dàng cho quản lý hoặc nhân viên.</a:t>
            </a:r>
          </a:p>
          <a:p>
            <a:pPr marL="171450" indent="-171450">
              <a:lnSpc>
                <a:spcPct val="150000"/>
              </a:lnSpc>
              <a:buFont typeface="Wingdings" panose="05000000000000000000" pitchFamily="2" charset="2"/>
              <a:buChar char="§"/>
            </a:pPr>
            <a:r>
              <a:rPr lang="vi-VN" sz="1200" b="0" i="0" dirty="0">
                <a:effectLst/>
                <a:latin typeface="+mn-lt"/>
                <a:ea typeface="Times New Roman" panose="02020603050405020304" pitchFamily="18" charset="0"/>
              </a:rPr>
              <a:t>Phần mềm cung cấp thống kê và báo cáo về doanh số bán hàng, món ăn phổ biến và thay đổi trong quá trình bán hàng, giúp hỗ trợ quyết định kinh doanh hiệu quả và thay thế cách quản lý thủ công trước đây.</a:t>
            </a:r>
            <a:endParaRPr lang="en-US" sz="1050" dirty="0">
              <a:latin typeface="+mn-lt"/>
              <a:ea typeface="Calibri" panose="020F0502020204030204" pitchFamily="34" charset="0"/>
            </a:endParaRPr>
          </a:p>
        </p:txBody>
      </p:sp>
      <p:grpSp>
        <p:nvGrpSpPr>
          <p:cNvPr id="2" name="Google Shape;770;p47">
            <a:extLst>
              <a:ext uri="{FF2B5EF4-FFF2-40B4-BE49-F238E27FC236}">
                <a16:creationId xmlns:a16="http://schemas.microsoft.com/office/drawing/2014/main" id="{76068A53-4C56-E331-1E46-1AE82F6E431C}"/>
              </a:ext>
            </a:extLst>
          </p:cNvPr>
          <p:cNvGrpSpPr/>
          <p:nvPr/>
        </p:nvGrpSpPr>
        <p:grpSpPr>
          <a:xfrm>
            <a:off x="1085965" y="1270637"/>
            <a:ext cx="417715" cy="436243"/>
            <a:chOff x="4897198" y="3196547"/>
            <a:chExt cx="329817" cy="331529"/>
          </a:xfrm>
        </p:grpSpPr>
        <p:sp>
          <p:nvSpPr>
            <p:cNvPr id="3" name="Google Shape;771;p47">
              <a:extLst>
                <a:ext uri="{FF2B5EF4-FFF2-40B4-BE49-F238E27FC236}">
                  <a16:creationId xmlns:a16="http://schemas.microsoft.com/office/drawing/2014/main" id="{3C1A4D4B-7AA1-1218-A400-702E557BDF83}"/>
                </a:ext>
              </a:extLst>
            </p:cNvPr>
            <p:cNvSpPr/>
            <p:nvPr/>
          </p:nvSpPr>
          <p:spPr>
            <a:xfrm>
              <a:off x="4953592" y="3293956"/>
              <a:ext cx="155509" cy="155511"/>
            </a:xfrm>
            <a:custGeom>
              <a:avLst/>
              <a:gdLst/>
              <a:ahLst/>
              <a:cxnLst/>
              <a:rect l="l" t="t" r="r" b="b"/>
              <a:pathLst>
                <a:path w="67" h="67" extrusionOk="0">
                  <a:moveTo>
                    <a:pt x="55" y="21"/>
                  </a:moveTo>
                  <a:cubicBezTo>
                    <a:pt x="58" y="24"/>
                    <a:pt x="59" y="29"/>
                    <a:pt x="59" y="34"/>
                  </a:cubicBezTo>
                  <a:cubicBezTo>
                    <a:pt x="59" y="48"/>
                    <a:pt x="48" y="59"/>
                    <a:pt x="34" y="59"/>
                  </a:cubicBezTo>
                  <a:cubicBezTo>
                    <a:pt x="20" y="59"/>
                    <a:pt x="9" y="48"/>
                    <a:pt x="9" y="34"/>
                  </a:cubicBezTo>
                  <a:cubicBezTo>
                    <a:pt x="9" y="20"/>
                    <a:pt x="20" y="8"/>
                    <a:pt x="34" y="8"/>
                  </a:cubicBezTo>
                  <a:cubicBezTo>
                    <a:pt x="40" y="8"/>
                    <a:pt x="45" y="11"/>
                    <a:pt x="50" y="14"/>
                  </a:cubicBezTo>
                  <a:cubicBezTo>
                    <a:pt x="56" y="9"/>
                    <a:pt x="56" y="9"/>
                    <a:pt x="56" y="9"/>
                  </a:cubicBezTo>
                  <a:cubicBezTo>
                    <a:pt x="50" y="3"/>
                    <a:pt x="42" y="0"/>
                    <a:pt x="34" y="0"/>
                  </a:cubicBezTo>
                  <a:cubicBezTo>
                    <a:pt x="15" y="0"/>
                    <a:pt x="0" y="15"/>
                    <a:pt x="0" y="34"/>
                  </a:cubicBezTo>
                  <a:cubicBezTo>
                    <a:pt x="0" y="52"/>
                    <a:pt x="15" y="67"/>
                    <a:pt x="34" y="67"/>
                  </a:cubicBezTo>
                  <a:cubicBezTo>
                    <a:pt x="52" y="67"/>
                    <a:pt x="67" y="52"/>
                    <a:pt x="67" y="34"/>
                  </a:cubicBezTo>
                  <a:cubicBezTo>
                    <a:pt x="67" y="27"/>
                    <a:pt x="65" y="20"/>
                    <a:pt x="62" y="15"/>
                  </a:cubicBezTo>
                  <a:lnTo>
                    <a:pt x="55" y="21"/>
                  </a:lnTo>
                  <a:close/>
                  <a:moveTo>
                    <a:pt x="55" y="21"/>
                  </a:moveTo>
                  <a:cubicBezTo>
                    <a:pt x="55" y="21"/>
                    <a:pt x="55" y="21"/>
                    <a:pt x="55"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772;p47">
              <a:extLst>
                <a:ext uri="{FF2B5EF4-FFF2-40B4-BE49-F238E27FC236}">
                  <a16:creationId xmlns:a16="http://schemas.microsoft.com/office/drawing/2014/main" id="{6B29CB6E-4150-0A27-0E18-768B075A4CFB}"/>
                </a:ext>
              </a:extLst>
            </p:cNvPr>
            <p:cNvSpPr/>
            <p:nvPr/>
          </p:nvSpPr>
          <p:spPr>
            <a:xfrm>
              <a:off x="4994606" y="3333261"/>
              <a:ext cx="78610" cy="76901"/>
            </a:xfrm>
            <a:custGeom>
              <a:avLst/>
              <a:gdLst/>
              <a:ahLst/>
              <a:cxnLst/>
              <a:rect l="l" t="t" r="r" b="b"/>
              <a:pathLst>
                <a:path w="34" h="33" extrusionOk="0">
                  <a:moveTo>
                    <a:pt x="17" y="0"/>
                  </a:moveTo>
                  <a:cubicBezTo>
                    <a:pt x="8" y="0"/>
                    <a:pt x="0" y="7"/>
                    <a:pt x="0" y="17"/>
                  </a:cubicBezTo>
                  <a:cubicBezTo>
                    <a:pt x="0" y="26"/>
                    <a:pt x="8" y="33"/>
                    <a:pt x="17" y="33"/>
                  </a:cubicBezTo>
                  <a:cubicBezTo>
                    <a:pt x="26" y="33"/>
                    <a:pt x="34" y="26"/>
                    <a:pt x="34" y="17"/>
                  </a:cubicBezTo>
                  <a:cubicBezTo>
                    <a:pt x="34" y="14"/>
                    <a:pt x="33" y="11"/>
                    <a:pt x="32" y="9"/>
                  </a:cubicBezTo>
                  <a:cubicBezTo>
                    <a:pt x="22" y="17"/>
                    <a:pt x="22" y="17"/>
                    <a:pt x="22" y="17"/>
                  </a:cubicBezTo>
                  <a:cubicBezTo>
                    <a:pt x="17" y="11"/>
                    <a:pt x="17" y="11"/>
                    <a:pt x="17" y="11"/>
                  </a:cubicBezTo>
                  <a:cubicBezTo>
                    <a:pt x="26" y="3"/>
                    <a:pt x="26" y="3"/>
                    <a:pt x="26" y="3"/>
                  </a:cubicBezTo>
                  <a:cubicBezTo>
                    <a:pt x="24" y="1"/>
                    <a:pt x="20" y="0"/>
                    <a:pt x="17" y="0"/>
                  </a:cubicBezTo>
                  <a:close/>
                  <a:moveTo>
                    <a:pt x="17" y="0"/>
                  </a:moveTo>
                  <a:cubicBezTo>
                    <a:pt x="17" y="0"/>
                    <a:pt x="17" y="0"/>
                    <a:pt x="17"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773;p47">
              <a:extLst>
                <a:ext uri="{FF2B5EF4-FFF2-40B4-BE49-F238E27FC236}">
                  <a16:creationId xmlns:a16="http://schemas.microsoft.com/office/drawing/2014/main" id="{C9AE2B55-44DF-91D3-30D8-7B8B9383394A}"/>
                </a:ext>
              </a:extLst>
            </p:cNvPr>
            <p:cNvSpPr/>
            <p:nvPr/>
          </p:nvSpPr>
          <p:spPr>
            <a:xfrm>
              <a:off x="4897198" y="3235853"/>
              <a:ext cx="283677" cy="292224"/>
            </a:xfrm>
            <a:custGeom>
              <a:avLst/>
              <a:gdLst/>
              <a:ahLst/>
              <a:cxnLst/>
              <a:rect l="l" t="t" r="r" b="b"/>
              <a:pathLst>
                <a:path w="123" h="126" extrusionOk="0">
                  <a:moveTo>
                    <a:pt x="101" y="59"/>
                  </a:moveTo>
                  <a:cubicBezTo>
                    <a:pt x="101" y="82"/>
                    <a:pt x="82" y="101"/>
                    <a:pt x="59" y="101"/>
                  </a:cubicBezTo>
                  <a:cubicBezTo>
                    <a:pt x="36" y="101"/>
                    <a:pt x="17" y="82"/>
                    <a:pt x="17" y="59"/>
                  </a:cubicBezTo>
                  <a:cubicBezTo>
                    <a:pt x="17" y="35"/>
                    <a:pt x="36" y="17"/>
                    <a:pt x="59" y="17"/>
                  </a:cubicBezTo>
                  <a:cubicBezTo>
                    <a:pt x="70" y="17"/>
                    <a:pt x="80" y="21"/>
                    <a:pt x="88" y="28"/>
                  </a:cubicBezTo>
                  <a:cubicBezTo>
                    <a:pt x="100" y="17"/>
                    <a:pt x="100" y="17"/>
                    <a:pt x="100" y="17"/>
                  </a:cubicBezTo>
                  <a:cubicBezTo>
                    <a:pt x="90" y="6"/>
                    <a:pt x="75" y="0"/>
                    <a:pt x="59" y="0"/>
                  </a:cubicBezTo>
                  <a:cubicBezTo>
                    <a:pt x="26" y="0"/>
                    <a:pt x="0" y="26"/>
                    <a:pt x="0" y="59"/>
                  </a:cubicBezTo>
                  <a:cubicBezTo>
                    <a:pt x="0" y="75"/>
                    <a:pt x="6" y="89"/>
                    <a:pt x="17" y="100"/>
                  </a:cubicBezTo>
                  <a:cubicBezTo>
                    <a:pt x="17" y="126"/>
                    <a:pt x="17" y="126"/>
                    <a:pt x="17" y="126"/>
                  </a:cubicBezTo>
                  <a:cubicBezTo>
                    <a:pt x="25" y="126"/>
                    <a:pt x="25" y="126"/>
                    <a:pt x="25" y="126"/>
                  </a:cubicBezTo>
                  <a:cubicBezTo>
                    <a:pt x="25" y="107"/>
                    <a:pt x="25" y="107"/>
                    <a:pt x="25" y="107"/>
                  </a:cubicBezTo>
                  <a:cubicBezTo>
                    <a:pt x="35" y="114"/>
                    <a:pt x="46" y="117"/>
                    <a:pt x="59" y="117"/>
                  </a:cubicBezTo>
                  <a:cubicBezTo>
                    <a:pt x="71" y="117"/>
                    <a:pt x="83" y="114"/>
                    <a:pt x="92" y="107"/>
                  </a:cubicBezTo>
                  <a:cubicBezTo>
                    <a:pt x="92" y="126"/>
                    <a:pt x="92" y="126"/>
                    <a:pt x="92" y="126"/>
                  </a:cubicBezTo>
                  <a:cubicBezTo>
                    <a:pt x="101" y="126"/>
                    <a:pt x="101" y="126"/>
                    <a:pt x="101" y="126"/>
                  </a:cubicBezTo>
                  <a:cubicBezTo>
                    <a:pt x="101" y="100"/>
                    <a:pt x="101" y="100"/>
                    <a:pt x="101" y="100"/>
                  </a:cubicBezTo>
                  <a:cubicBezTo>
                    <a:pt x="121" y="79"/>
                    <a:pt x="123" y="47"/>
                    <a:pt x="106" y="23"/>
                  </a:cubicBezTo>
                  <a:cubicBezTo>
                    <a:pt x="93" y="34"/>
                    <a:pt x="93" y="34"/>
                    <a:pt x="93" y="34"/>
                  </a:cubicBezTo>
                  <a:cubicBezTo>
                    <a:pt x="98" y="41"/>
                    <a:pt x="101" y="50"/>
                    <a:pt x="101" y="59"/>
                  </a:cubicBezTo>
                  <a:close/>
                  <a:moveTo>
                    <a:pt x="101" y="59"/>
                  </a:moveTo>
                  <a:cubicBezTo>
                    <a:pt x="101" y="59"/>
                    <a:pt x="101" y="59"/>
                    <a:pt x="101" y="59"/>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774;p47">
              <a:extLst>
                <a:ext uri="{FF2B5EF4-FFF2-40B4-BE49-F238E27FC236}">
                  <a16:creationId xmlns:a16="http://schemas.microsoft.com/office/drawing/2014/main" id="{949B5699-20F0-D001-9B92-906CEECA1F23}"/>
                </a:ext>
              </a:extLst>
            </p:cNvPr>
            <p:cNvSpPr/>
            <p:nvPr/>
          </p:nvSpPr>
          <p:spPr>
            <a:xfrm>
              <a:off x="5127900" y="3196547"/>
              <a:ext cx="99116" cy="92281"/>
            </a:xfrm>
            <a:custGeom>
              <a:avLst/>
              <a:gdLst/>
              <a:ahLst/>
              <a:cxnLst/>
              <a:rect l="l" t="t" r="r" b="b"/>
              <a:pathLst>
                <a:path w="43" h="40" extrusionOk="0">
                  <a:moveTo>
                    <a:pt x="26" y="17"/>
                  </a:moveTo>
                  <a:cubicBezTo>
                    <a:pt x="26" y="0"/>
                    <a:pt x="26" y="0"/>
                    <a:pt x="26" y="0"/>
                  </a:cubicBezTo>
                  <a:cubicBezTo>
                    <a:pt x="18" y="0"/>
                    <a:pt x="18" y="0"/>
                    <a:pt x="18" y="0"/>
                  </a:cubicBezTo>
                  <a:cubicBezTo>
                    <a:pt x="18" y="19"/>
                    <a:pt x="18" y="19"/>
                    <a:pt x="18" y="19"/>
                  </a:cubicBezTo>
                  <a:cubicBezTo>
                    <a:pt x="0" y="34"/>
                    <a:pt x="0" y="34"/>
                    <a:pt x="0" y="34"/>
                  </a:cubicBezTo>
                  <a:cubicBezTo>
                    <a:pt x="2" y="36"/>
                    <a:pt x="4" y="38"/>
                    <a:pt x="6" y="40"/>
                  </a:cubicBezTo>
                  <a:cubicBezTo>
                    <a:pt x="24" y="25"/>
                    <a:pt x="24" y="25"/>
                    <a:pt x="24" y="25"/>
                  </a:cubicBezTo>
                  <a:cubicBezTo>
                    <a:pt x="43" y="25"/>
                    <a:pt x="43" y="25"/>
                    <a:pt x="43" y="25"/>
                  </a:cubicBezTo>
                  <a:cubicBezTo>
                    <a:pt x="43" y="17"/>
                    <a:pt x="43" y="17"/>
                    <a:pt x="43" y="17"/>
                  </a:cubicBezTo>
                  <a:lnTo>
                    <a:pt x="26" y="17"/>
                  </a:lnTo>
                  <a:close/>
                  <a:moveTo>
                    <a:pt x="26" y="17"/>
                  </a:moveTo>
                  <a:cubicBezTo>
                    <a:pt x="26" y="17"/>
                    <a:pt x="26" y="17"/>
                    <a:pt x="26" y="1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 name="Picture 7" descr="A group of people sitting on a large cellphone&#10;&#10;Description automatically generated">
            <a:extLst>
              <a:ext uri="{FF2B5EF4-FFF2-40B4-BE49-F238E27FC236}">
                <a16:creationId xmlns:a16="http://schemas.microsoft.com/office/drawing/2014/main" id="{DC0272BC-9094-D17F-E2E1-71B72D66420F}"/>
              </a:ext>
            </a:extLst>
          </p:cNvPr>
          <p:cNvPicPr>
            <a:picLocks noChangeAspect="1"/>
          </p:cNvPicPr>
          <p:nvPr/>
        </p:nvPicPr>
        <p:blipFill>
          <a:blip r:embed="rId3"/>
          <a:stretch>
            <a:fillRect/>
          </a:stretch>
        </p:blipFill>
        <p:spPr>
          <a:xfrm>
            <a:off x="5261496" y="1551722"/>
            <a:ext cx="3502468" cy="3502468"/>
          </a:xfrm>
          <a:prstGeom prst="rect">
            <a:avLst/>
          </a:prstGeom>
        </p:spPr>
      </p:pic>
    </p:spTree>
    <p:extLst>
      <p:ext uri="{BB962C8B-B14F-4D97-AF65-F5344CB8AC3E}">
        <p14:creationId xmlns:p14="http://schemas.microsoft.com/office/powerpoint/2010/main" val="106603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Cơ sở lý thuyết</a:t>
            </a:r>
            <a:endParaRPr dirty="0"/>
          </a:p>
        </p:txBody>
      </p:sp>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33"/>
          <p:cNvGrpSpPr/>
          <p:nvPr/>
        </p:nvGrpSpPr>
        <p:grpSpPr>
          <a:xfrm>
            <a:off x="9302125" y="1529477"/>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4293705" y="1782192"/>
            <a:ext cx="3759710" cy="1981183"/>
          </a:xfrm>
          <a:prstGeom prst="rect">
            <a:avLst/>
          </a:prstGeom>
          <a:noFill/>
        </p:spPr>
        <p:txBody>
          <a:bodyPr wrap="square" rtlCol="0">
            <a:spAutoFit/>
          </a:bodyPr>
          <a:lstStyle/>
          <a:p>
            <a:pPr marL="228600" indent="-228600">
              <a:lnSpc>
                <a:spcPct val="200000"/>
              </a:lnSpc>
              <a:buAutoNum type="arabicPeriod"/>
            </a:pPr>
            <a:r>
              <a:rPr lang="vi-VN" sz="1050" dirty="0">
                <a:latin typeface="+mn-lt"/>
              </a:rPr>
              <a:t>Lập trình </a:t>
            </a:r>
            <a:r>
              <a:rPr lang="vi-VN" sz="1050" dirty="0" err="1">
                <a:latin typeface="+mn-lt"/>
              </a:rPr>
              <a:t>Android</a:t>
            </a:r>
            <a:r>
              <a:rPr lang="vi-VN" sz="1050" dirty="0">
                <a:latin typeface="+mn-lt"/>
              </a:rPr>
              <a:t> dựa trên nền tảng của </a:t>
            </a:r>
            <a:r>
              <a:rPr lang="vi-VN" sz="1050" dirty="0" err="1">
                <a:latin typeface="+mn-lt"/>
              </a:rPr>
              <a:t>Java</a:t>
            </a:r>
            <a:r>
              <a:rPr lang="vi-VN" sz="1050" dirty="0">
                <a:latin typeface="+mn-lt"/>
              </a:rPr>
              <a:t>, sử dụng mô hình phát triển phần mềm hướng sự kiện (</a:t>
            </a:r>
            <a:r>
              <a:rPr lang="vi-VN" sz="1050" dirty="0" err="1">
                <a:latin typeface="+mn-lt"/>
              </a:rPr>
              <a:t>Event-driven</a:t>
            </a:r>
            <a:r>
              <a:rPr lang="vi-VN" sz="1050" dirty="0">
                <a:latin typeface="+mn-lt"/>
              </a:rPr>
              <a:t> </a:t>
            </a:r>
            <a:r>
              <a:rPr lang="vi-VN" sz="1050" dirty="0" err="1">
                <a:latin typeface="+mn-lt"/>
              </a:rPr>
              <a:t>programming</a:t>
            </a:r>
            <a:r>
              <a:rPr lang="vi-VN" sz="1050" dirty="0">
                <a:latin typeface="+mn-lt"/>
              </a:rPr>
              <a:t>) để xử lý sự kiện từ người dùng và hệ thống. </a:t>
            </a:r>
            <a:r>
              <a:rPr lang="vi-VN" sz="1050" dirty="0" err="1">
                <a:latin typeface="+mn-lt"/>
              </a:rPr>
              <a:t>Android</a:t>
            </a:r>
            <a:r>
              <a:rPr lang="vi-VN" sz="1050" dirty="0">
                <a:latin typeface="+mn-lt"/>
              </a:rPr>
              <a:t> cũng tận dụng các nguyên tắc của lập trình hướng đối tượng (</a:t>
            </a:r>
            <a:r>
              <a:rPr lang="vi-VN" sz="1050" dirty="0" err="1">
                <a:latin typeface="+mn-lt"/>
              </a:rPr>
              <a:t>Object-Oriented</a:t>
            </a:r>
            <a:r>
              <a:rPr lang="vi-VN" sz="1050" dirty="0">
                <a:latin typeface="+mn-lt"/>
              </a:rPr>
              <a:t> </a:t>
            </a:r>
            <a:r>
              <a:rPr lang="vi-VN" sz="1050" dirty="0" err="1">
                <a:latin typeface="+mn-lt"/>
              </a:rPr>
              <a:t>Programming</a:t>
            </a:r>
            <a:r>
              <a:rPr lang="vi-VN" sz="1050" dirty="0">
                <a:latin typeface="+mn-lt"/>
              </a:rPr>
              <a:t>) để xây dựng ứng dụng.</a:t>
            </a:r>
            <a:endParaRPr lang="en-US" sz="1050" dirty="0">
              <a:latin typeface="+mn-lt"/>
            </a:endParaRPr>
          </a:p>
        </p:txBody>
      </p:sp>
      <p:pic>
        <p:nvPicPr>
          <p:cNvPr id="1026" name="Picture 2" descr="Types of Animation in Mobile App Development - Blog | Liainfraservices">
            <a:extLst>
              <a:ext uri="{FF2B5EF4-FFF2-40B4-BE49-F238E27FC236}">
                <a16:creationId xmlns:a16="http://schemas.microsoft.com/office/drawing/2014/main" id="{EA377D8F-C75C-0B93-BEFB-EA6A8CD3C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18" r="31137"/>
          <a:stretch/>
        </p:blipFill>
        <p:spPr bwMode="auto">
          <a:xfrm>
            <a:off x="2040834" y="1684988"/>
            <a:ext cx="1166191" cy="2305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Cơ sở lý thuyết</a:t>
            </a:r>
            <a:endParaRPr dirty="0"/>
          </a:p>
        </p:txBody>
      </p:sp>
      <p:grpSp>
        <p:nvGrpSpPr>
          <p:cNvPr id="287" name="Google Shape;287;p33"/>
          <p:cNvGrpSpPr/>
          <p:nvPr/>
        </p:nvGrpSpPr>
        <p:grpSpPr>
          <a:xfrm>
            <a:off x="7858600" y="682955"/>
            <a:ext cx="331526" cy="329820"/>
            <a:chOff x="7778399" y="1605552"/>
            <a:chExt cx="331526" cy="329820"/>
          </a:xfrm>
        </p:grpSpPr>
        <p:sp>
          <p:nvSpPr>
            <p:cNvPr id="288" name="Google Shape;288;p33"/>
            <p:cNvSpPr/>
            <p:nvPr/>
          </p:nvSpPr>
          <p:spPr>
            <a:xfrm>
              <a:off x="7915111" y="1605552"/>
              <a:ext cx="58102" cy="58103"/>
            </a:xfrm>
            <a:custGeom>
              <a:avLst/>
              <a:gdLst/>
              <a:ahLst/>
              <a:cxnLst/>
              <a:rect l="l" t="t" r="r" b="b"/>
              <a:pathLst>
                <a:path w="25" h="25" extrusionOk="0">
                  <a:moveTo>
                    <a:pt x="25" y="13"/>
                  </a:moveTo>
                  <a:cubicBezTo>
                    <a:pt x="25" y="20"/>
                    <a:pt x="19" y="25"/>
                    <a:pt x="12" y="25"/>
                  </a:cubicBezTo>
                  <a:cubicBezTo>
                    <a:pt x="5" y="25"/>
                    <a:pt x="0" y="20"/>
                    <a:pt x="0" y="13"/>
                  </a:cubicBezTo>
                  <a:cubicBezTo>
                    <a:pt x="0" y="6"/>
                    <a:pt x="5" y="0"/>
                    <a:pt x="12" y="0"/>
                  </a:cubicBezTo>
                  <a:cubicBezTo>
                    <a:pt x="19" y="0"/>
                    <a:pt x="25" y="6"/>
                    <a:pt x="25" y="13"/>
                  </a:cubicBezTo>
                  <a:close/>
                  <a:moveTo>
                    <a:pt x="25" y="13"/>
                  </a:moveTo>
                  <a:cubicBezTo>
                    <a:pt x="25" y="13"/>
                    <a:pt x="25" y="13"/>
                    <a:pt x="25" y="1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3"/>
            <p:cNvSpPr/>
            <p:nvPr/>
          </p:nvSpPr>
          <p:spPr>
            <a:xfrm>
              <a:off x="7817704" y="1781570"/>
              <a:ext cx="58102" cy="56394"/>
            </a:xfrm>
            <a:custGeom>
              <a:avLst/>
              <a:gdLst/>
              <a:ahLst/>
              <a:cxnLst/>
              <a:rect l="l" t="t" r="r" b="b"/>
              <a:pathLst>
                <a:path w="25" h="25" extrusionOk="0">
                  <a:moveTo>
                    <a:pt x="25" y="12"/>
                  </a:moveTo>
                  <a:cubicBezTo>
                    <a:pt x="25" y="19"/>
                    <a:pt x="19" y="25"/>
                    <a:pt x="12" y="25"/>
                  </a:cubicBezTo>
                  <a:cubicBezTo>
                    <a:pt x="5" y="25"/>
                    <a:pt x="0" y="19"/>
                    <a:pt x="0" y="12"/>
                  </a:cubicBezTo>
                  <a:cubicBezTo>
                    <a:pt x="0" y="5"/>
                    <a:pt x="5" y="0"/>
                    <a:pt x="12" y="0"/>
                  </a:cubicBezTo>
                  <a:cubicBezTo>
                    <a:pt x="16" y="0"/>
                    <a:pt x="19" y="1"/>
                    <a:pt x="21" y="3"/>
                  </a:cubicBezTo>
                  <a:cubicBezTo>
                    <a:pt x="24" y="6"/>
                    <a:pt x="25" y="9"/>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3"/>
            <p:cNvSpPr/>
            <p:nvPr/>
          </p:nvSpPr>
          <p:spPr>
            <a:xfrm>
              <a:off x="7778399" y="1663655"/>
              <a:ext cx="331526" cy="271717"/>
            </a:xfrm>
            <a:custGeom>
              <a:avLst/>
              <a:gdLst/>
              <a:ahLst/>
              <a:cxnLst/>
              <a:rect l="l" t="t" r="r" b="b"/>
              <a:pathLst>
                <a:path w="143" h="118" extrusionOk="0">
                  <a:moveTo>
                    <a:pt x="113" y="76"/>
                  </a:moveTo>
                  <a:cubicBezTo>
                    <a:pt x="105" y="76"/>
                    <a:pt x="96" y="80"/>
                    <a:pt x="91" y="86"/>
                  </a:cubicBezTo>
                  <a:cubicBezTo>
                    <a:pt x="76" y="74"/>
                    <a:pt x="76" y="74"/>
                    <a:pt x="76" y="74"/>
                  </a:cubicBezTo>
                  <a:cubicBezTo>
                    <a:pt x="76" y="42"/>
                    <a:pt x="76" y="42"/>
                    <a:pt x="76" y="42"/>
                  </a:cubicBezTo>
                  <a:cubicBezTo>
                    <a:pt x="101" y="42"/>
                    <a:pt x="101" y="42"/>
                    <a:pt x="101" y="42"/>
                  </a:cubicBezTo>
                  <a:cubicBezTo>
                    <a:pt x="101" y="30"/>
                    <a:pt x="101" y="30"/>
                    <a:pt x="101" y="30"/>
                  </a:cubicBezTo>
                  <a:cubicBezTo>
                    <a:pt x="101" y="13"/>
                    <a:pt x="88" y="0"/>
                    <a:pt x="71" y="0"/>
                  </a:cubicBezTo>
                  <a:cubicBezTo>
                    <a:pt x="55" y="0"/>
                    <a:pt x="42" y="13"/>
                    <a:pt x="42" y="30"/>
                  </a:cubicBezTo>
                  <a:cubicBezTo>
                    <a:pt x="42" y="42"/>
                    <a:pt x="42" y="42"/>
                    <a:pt x="42" y="42"/>
                  </a:cubicBezTo>
                  <a:cubicBezTo>
                    <a:pt x="67" y="42"/>
                    <a:pt x="67" y="42"/>
                    <a:pt x="67" y="42"/>
                  </a:cubicBezTo>
                  <a:cubicBezTo>
                    <a:pt x="67" y="74"/>
                    <a:pt x="67" y="74"/>
                    <a:pt x="67" y="74"/>
                  </a:cubicBezTo>
                  <a:cubicBezTo>
                    <a:pt x="52" y="86"/>
                    <a:pt x="52" y="86"/>
                    <a:pt x="52" y="86"/>
                  </a:cubicBezTo>
                  <a:cubicBezTo>
                    <a:pt x="46" y="80"/>
                    <a:pt x="38" y="76"/>
                    <a:pt x="29" y="76"/>
                  </a:cubicBezTo>
                  <a:cubicBezTo>
                    <a:pt x="13" y="76"/>
                    <a:pt x="0" y="89"/>
                    <a:pt x="0" y="105"/>
                  </a:cubicBezTo>
                  <a:cubicBezTo>
                    <a:pt x="0" y="118"/>
                    <a:pt x="0" y="118"/>
                    <a:pt x="0" y="118"/>
                  </a:cubicBezTo>
                  <a:cubicBezTo>
                    <a:pt x="59" y="118"/>
                    <a:pt x="59" y="118"/>
                    <a:pt x="59" y="118"/>
                  </a:cubicBezTo>
                  <a:cubicBezTo>
                    <a:pt x="59" y="105"/>
                    <a:pt x="59" y="105"/>
                    <a:pt x="59" y="105"/>
                  </a:cubicBezTo>
                  <a:cubicBezTo>
                    <a:pt x="59" y="101"/>
                    <a:pt x="58" y="97"/>
                    <a:pt x="56" y="93"/>
                  </a:cubicBezTo>
                  <a:cubicBezTo>
                    <a:pt x="71" y="81"/>
                    <a:pt x="71" y="81"/>
                    <a:pt x="71" y="81"/>
                  </a:cubicBezTo>
                  <a:cubicBezTo>
                    <a:pt x="87" y="93"/>
                    <a:pt x="87" y="93"/>
                    <a:pt x="87" y="93"/>
                  </a:cubicBezTo>
                  <a:cubicBezTo>
                    <a:pt x="85" y="97"/>
                    <a:pt x="84" y="101"/>
                    <a:pt x="84" y="105"/>
                  </a:cubicBezTo>
                  <a:cubicBezTo>
                    <a:pt x="84" y="118"/>
                    <a:pt x="84" y="118"/>
                    <a:pt x="84" y="118"/>
                  </a:cubicBezTo>
                  <a:cubicBezTo>
                    <a:pt x="143" y="118"/>
                    <a:pt x="143" y="118"/>
                    <a:pt x="143" y="118"/>
                  </a:cubicBezTo>
                  <a:cubicBezTo>
                    <a:pt x="143" y="105"/>
                    <a:pt x="143" y="105"/>
                    <a:pt x="143" y="105"/>
                  </a:cubicBezTo>
                  <a:cubicBezTo>
                    <a:pt x="143" y="89"/>
                    <a:pt x="130" y="76"/>
                    <a:pt x="113" y="76"/>
                  </a:cubicBezTo>
                  <a:close/>
                  <a:moveTo>
                    <a:pt x="113" y="76"/>
                  </a:moveTo>
                  <a:cubicBezTo>
                    <a:pt x="113" y="76"/>
                    <a:pt x="113" y="76"/>
                    <a:pt x="113"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3"/>
            <p:cNvSpPr/>
            <p:nvPr/>
          </p:nvSpPr>
          <p:spPr>
            <a:xfrm>
              <a:off x="8012518" y="1781570"/>
              <a:ext cx="58102" cy="56394"/>
            </a:xfrm>
            <a:custGeom>
              <a:avLst/>
              <a:gdLst/>
              <a:ahLst/>
              <a:cxnLst/>
              <a:rect l="l" t="t" r="r" b="b"/>
              <a:pathLst>
                <a:path w="25" h="25" extrusionOk="0">
                  <a:moveTo>
                    <a:pt x="25" y="12"/>
                  </a:moveTo>
                  <a:cubicBezTo>
                    <a:pt x="25" y="19"/>
                    <a:pt x="19" y="25"/>
                    <a:pt x="12" y="25"/>
                  </a:cubicBezTo>
                  <a:cubicBezTo>
                    <a:pt x="6" y="25"/>
                    <a:pt x="0" y="19"/>
                    <a:pt x="0" y="12"/>
                  </a:cubicBezTo>
                  <a:cubicBezTo>
                    <a:pt x="0" y="5"/>
                    <a:pt x="6" y="0"/>
                    <a:pt x="12" y="0"/>
                  </a:cubicBezTo>
                  <a:cubicBezTo>
                    <a:pt x="19" y="0"/>
                    <a:pt x="25" y="5"/>
                    <a:pt x="25" y="12"/>
                  </a:cubicBezTo>
                  <a:close/>
                  <a:moveTo>
                    <a:pt x="25" y="12"/>
                  </a:moveTo>
                  <a:cubicBezTo>
                    <a:pt x="25" y="12"/>
                    <a:pt x="25" y="12"/>
                    <a:pt x="25" y="1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2" name="Google Shape;292;p33"/>
          <p:cNvGrpSpPr/>
          <p:nvPr/>
        </p:nvGrpSpPr>
        <p:grpSpPr>
          <a:xfrm>
            <a:off x="9302125" y="1529477"/>
            <a:ext cx="329817" cy="311022"/>
            <a:chOff x="2728608" y="1605551"/>
            <a:chExt cx="329817" cy="311022"/>
          </a:xfrm>
        </p:grpSpPr>
        <p:sp>
          <p:nvSpPr>
            <p:cNvPr id="293" name="Google Shape;293;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close/>
                  <a:moveTo>
                    <a:pt x="0" y="21"/>
                  </a:moveTo>
                  <a:lnTo>
                    <a:pt x="0"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3"/>
            <p:cNvSpPr/>
            <p:nvPr/>
          </p:nvSpPr>
          <p:spPr>
            <a:xfrm>
              <a:off x="2728608" y="1820874"/>
              <a:ext cx="329817" cy="95699"/>
            </a:xfrm>
            <a:custGeom>
              <a:avLst/>
              <a:gdLst/>
              <a:ahLst/>
              <a:cxnLst/>
              <a:rect l="l" t="t" r="r" b="b"/>
              <a:pathLst>
                <a:path w="193" h="56" extrusionOk="0">
                  <a:moveTo>
                    <a:pt x="0" y="21"/>
                  </a:moveTo>
                  <a:lnTo>
                    <a:pt x="80" y="21"/>
                  </a:lnTo>
                  <a:lnTo>
                    <a:pt x="80" y="44"/>
                  </a:lnTo>
                  <a:lnTo>
                    <a:pt x="57" y="44"/>
                  </a:lnTo>
                  <a:lnTo>
                    <a:pt x="57" y="56"/>
                  </a:lnTo>
                  <a:lnTo>
                    <a:pt x="137" y="56"/>
                  </a:lnTo>
                  <a:lnTo>
                    <a:pt x="137" y="44"/>
                  </a:lnTo>
                  <a:lnTo>
                    <a:pt x="113" y="44"/>
                  </a:lnTo>
                  <a:lnTo>
                    <a:pt x="113" y="21"/>
                  </a:lnTo>
                  <a:lnTo>
                    <a:pt x="193" y="21"/>
                  </a:lnTo>
                  <a:lnTo>
                    <a:pt x="193" y="0"/>
                  </a:lnTo>
                  <a:lnTo>
                    <a:pt x="0" y="0"/>
                  </a:lnTo>
                  <a:lnTo>
                    <a:pt x="0" y="21"/>
                  </a:lnTo>
                  <a:moveTo>
                    <a:pt x="0" y="21"/>
                  </a:moveTo>
                  <a:lnTo>
                    <a:pt x="0" y="21"/>
                  </a:ln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3"/>
            <p:cNvSpPr/>
            <p:nvPr/>
          </p:nvSpPr>
          <p:spPr>
            <a:xfrm>
              <a:off x="2785001" y="1673908"/>
              <a:ext cx="22215" cy="18798"/>
            </a:xfrm>
            <a:custGeom>
              <a:avLst/>
              <a:gdLst/>
              <a:ahLst/>
              <a:cxnLst/>
              <a:rect l="l" t="t" r="r" b="b"/>
              <a:pathLst>
                <a:path w="9" h="8" extrusionOk="0">
                  <a:moveTo>
                    <a:pt x="4" y="0"/>
                  </a:moveTo>
                  <a:cubicBezTo>
                    <a:pt x="3" y="0"/>
                    <a:pt x="2" y="0"/>
                    <a:pt x="1" y="1"/>
                  </a:cubicBezTo>
                  <a:cubicBezTo>
                    <a:pt x="1" y="2"/>
                    <a:pt x="0" y="3"/>
                    <a:pt x="0" y="4"/>
                  </a:cubicBezTo>
                  <a:cubicBezTo>
                    <a:pt x="0" y="5"/>
                    <a:pt x="1" y="6"/>
                    <a:pt x="1"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3"/>
            <p:cNvSpPr/>
            <p:nvPr/>
          </p:nvSpPr>
          <p:spPr>
            <a:xfrm>
              <a:off x="2913168" y="1663654"/>
              <a:ext cx="18798" cy="20507"/>
            </a:xfrm>
            <a:custGeom>
              <a:avLst/>
              <a:gdLst/>
              <a:ahLst/>
              <a:cxnLst/>
              <a:rect l="l" t="t" r="r" b="b"/>
              <a:pathLst>
                <a:path w="8" h="9" extrusionOk="0">
                  <a:moveTo>
                    <a:pt x="4" y="0"/>
                  </a:moveTo>
                  <a:cubicBezTo>
                    <a:pt x="3" y="0"/>
                    <a:pt x="2" y="1"/>
                    <a:pt x="1" y="2"/>
                  </a:cubicBezTo>
                  <a:cubicBezTo>
                    <a:pt x="0" y="2"/>
                    <a:pt x="0" y="3"/>
                    <a:pt x="0" y="5"/>
                  </a:cubicBezTo>
                  <a:cubicBezTo>
                    <a:pt x="0" y="6"/>
                    <a:pt x="0" y="7"/>
                    <a:pt x="1" y="8"/>
                  </a:cubicBezTo>
                  <a:cubicBezTo>
                    <a:pt x="3" y="9"/>
                    <a:pt x="5" y="9"/>
                    <a:pt x="7" y="8"/>
                  </a:cubicBezTo>
                  <a:cubicBezTo>
                    <a:pt x="8" y="7"/>
                    <a:pt x="8" y="6"/>
                    <a:pt x="8" y="5"/>
                  </a:cubicBezTo>
                  <a:cubicBezTo>
                    <a:pt x="8" y="3"/>
                    <a:pt x="8" y="2"/>
                    <a:pt x="7" y="2"/>
                  </a:cubicBezTo>
                  <a:cubicBezTo>
                    <a:pt x="6" y="1"/>
                    <a:pt x="5"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3"/>
            <p:cNvSpPr/>
            <p:nvPr/>
          </p:nvSpPr>
          <p:spPr>
            <a:xfrm>
              <a:off x="2728608" y="1605551"/>
              <a:ext cx="329817" cy="193107"/>
            </a:xfrm>
            <a:custGeom>
              <a:avLst/>
              <a:gdLst/>
              <a:ahLst/>
              <a:cxnLst/>
              <a:rect l="l" t="t" r="r" b="b"/>
              <a:pathLst>
                <a:path w="143" h="84" extrusionOk="0">
                  <a:moveTo>
                    <a:pt x="0" y="0"/>
                  </a:moveTo>
                  <a:cubicBezTo>
                    <a:pt x="0" y="84"/>
                    <a:pt x="0" y="84"/>
                    <a:pt x="0" y="84"/>
                  </a:cubicBezTo>
                  <a:cubicBezTo>
                    <a:pt x="143" y="84"/>
                    <a:pt x="143" y="84"/>
                    <a:pt x="143" y="84"/>
                  </a:cubicBezTo>
                  <a:cubicBezTo>
                    <a:pt x="143" y="0"/>
                    <a:pt x="143" y="0"/>
                    <a:pt x="143" y="0"/>
                  </a:cubicBezTo>
                  <a:lnTo>
                    <a:pt x="0" y="0"/>
                  </a:lnTo>
                  <a:close/>
                  <a:moveTo>
                    <a:pt x="122" y="64"/>
                  </a:moveTo>
                  <a:cubicBezTo>
                    <a:pt x="120" y="66"/>
                    <a:pt x="117" y="67"/>
                    <a:pt x="113" y="67"/>
                  </a:cubicBezTo>
                  <a:cubicBezTo>
                    <a:pt x="110" y="67"/>
                    <a:pt x="107" y="66"/>
                    <a:pt x="105" y="64"/>
                  </a:cubicBezTo>
                  <a:cubicBezTo>
                    <a:pt x="101" y="60"/>
                    <a:pt x="100" y="55"/>
                    <a:pt x="102" y="50"/>
                  </a:cubicBezTo>
                  <a:cubicBezTo>
                    <a:pt x="90" y="40"/>
                    <a:pt x="90" y="40"/>
                    <a:pt x="90" y="40"/>
                  </a:cubicBezTo>
                  <a:cubicBezTo>
                    <a:pt x="88" y="42"/>
                    <a:pt x="86" y="42"/>
                    <a:pt x="84" y="42"/>
                  </a:cubicBezTo>
                  <a:cubicBezTo>
                    <a:pt x="83" y="42"/>
                    <a:pt x="81" y="42"/>
                    <a:pt x="80" y="41"/>
                  </a:cubicBezTo>
                  <a:cubicBezTo>
                    <a:pt x="70" y="53"/>
                    <a:pt x="70" y="53"/>
                    <a:pt x="70" y="53"/>
                  </a:cubicBezTo>
                  <a:cubicBezTo>
                    <a:pt x="71" y="55"/>
                    <a:pt x="71" y="57"/>
                    <a:pt x="71" y="59"/>
                  </a:cubicBezTo>
                  <a:cubicBezTo>
                    <a:pt x="71" y="62"/>
                    <a:pt x="70" y="65"/>
                    <a:pt x="68" y="68"/>
                  </a:cubicBezTo>
                  <a:cubicBezTo>
                    <a:pt x="65" y="70"/>
                    <a:pt x="62" y="72"/>
                    <a:pt x="59" y="72"/>
                  </a:cubicBezTo>
                  <a:cubicBezTo>
                    <a:pt x="55" y="72"/>
                    <a:pt x="52" y="70"/>
                    <a:pt x="50" y="68"/>
                  </a:cubicBezTo>
                  <a:cubicBezTo>
                    <a:pt x="46" y="64"/>
                    <a:pt x="45" y="59"/>
                    <a:pt x="47" y="54"/>
                  </a:cubicBezTo>
                  <a:cubicBezTo>
                    <a:pt x="36" y="45"/>
                    <a:pt x="36" y="45"/>
                    <a:pt x="36" y="45"/>
                  </a:cubicBezTo>
                  <a:cubicBezTo>
                    <a:pt x="34" y="46"/>
                    <a:pt x="32" y="46"/>
                    <a:pt x="29" y="46"/>
                  </a:cubicBezTo>
                  <a:cubicBezTo>
                    <a:pt x="26" y="46"/>
                    <a:pt x="23" y="45"/>
                    <a:pt x="21" y="43"/>
                  </a:cubicBezTo>
                  <a:cubicBezTo>
                    <a:pt x="16" y="38"/>
                    <a:pt x="16" y="30"/>
                    <a:pt x="21" y="25"/>
                  </a:cubicBezTo>
                  <a:cubicBezTo>
                    <a:pt x="25" y="20"/>
                    <a:pt x="33" y="20"/>
                    <a:pt x="38" y="25"/>
                  </a:cubicBezTo>
                  <a:cubicBezTo>
                    <a:pt x="42" y="28"/>
                    <a:pt x="43" y="34"/>
                    <a:pt x="41" y="38"/>
                  </a:cubicBezTo>
                  <a:cubicBezTo>
                    <a:pt x="53" y="48"/>
                    <a:pt x="53" y="48"/>
                    <a:pt x="53" y="48"/>
                  </a:cubicBezTo>
                  <a:cubicBezTo>
                    <a:pt x="54" y="47"/>
                    <a:pt x="57" y="46"/>
                    <a:pt x="59" y="46"/>
                  </a:cubicBezTo>
                  <a:cubicBezTo>
                    <a:pt x="60" y="46"/>
                    <a:pt x="62" y="47"/>
                    <a:pt x="63" y="47"/>
                  </a:cubicBezTo>
                  <a:cubicBezTo>
                    <a:pt x="73" y="36"/>
                    <a:pt x="73" y="36"/>
                    <a:pt x="73" y="36"/>
                  </a:cubicBezTo>
                  <a:cubicBezTo>
                    <a:pt x="70" y="31"/>
                    <a:pt x="71" y="25"/>
                    <a:pt x="75" y="21"/>
                  </a:cubicBezTo>
                  <a:cubicBezTo>
                    <a:pt x="80" y="16"/>
                    <a:pt x="88" y="16"/>
                    <a:pt x="93" y="21"/>
                  </a:cubicBezTo>
                  <a:cubicBezTo>
                    <a:pt x="97" y="24"/>
                    <a:pt x="98" y="30"/>
                    <a:pt x="96" y="34"/>
                  </a:cubicBezTo>
                  <a:cubicBezTo>
                    <a:pt x="107" y="44"/>
                    <a:pt x="107" y="44"/>
                    <a:pt x="107" y="44"/>
                  </a:cubicBezTo>
                  <a:cubicBezTo>
                    <a:pt x="112" y="41"/>
                    <a:pt x="118" y="42"/>
                    <a:pt x="122" y="46"/>
                  </a:cubicBezTo>
                  <a:cubicBezTo>
                    <a:pt x="127" y="51"/>
                    <a:pt x="127" y="59"/>
                    <a:pt x="122" y="64"/>
                  </a:cubicBezTo>
                  <a:close/>
                  <a:moveTo>
                    <a:pt x="122" y="64"/>
                  </a:moveTo>
                  <a:cubicBezTo>
                    <a:pt x="122" y="64"/>
                    <a:pt x="122" y="64"/>
                    <a:pt x="122"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33"/>
            <p:cNvSpPr/>
            <p:nvPr/>
          </p:nvSpPr>
          <p:spPr>
            <a:xfrm>
              <a:off x="2853357" y="1732011"/>
              <a:ext cx="20507" cy="18798"/>
            </a:xfrm>
            <a:custGeom>
              <a:avLst/>
              <a:gdLst/>
              <a:ahLst/>
              <a:cxnLst/>
              <a:rect l="l" t="t" r="r" b="b"/>
              <a:pathLst>
                <a:path w="9" h="8" extrusionOk="0">
                  <a:moveTo>
                    <a:pt x="5" y="0"/>
                  </a:moveTo>
                  <a:cubicBezTo>
                    <a:pt x="4" y="0"/>
                    <a:pt x="3" y="0"/>
                    <a:pt x="2" y="1"/>
                  </a:cubicBezTo>
                  <a:cubicBezTo>
                    <a:pt x="2" y="1"/>
                    <a:pt x="2" y="1"/>
                    <a:pt x="2" y="1"/>
                  </a:cubicBezTo>
                  <a:cubicBezTo>
                    <a:pt x="2" y="1"/>
                    <a:pt x="2" y="1"/>
                    <a:pt x="2" y="1"/>
                  </a:cubicBezTo>
                  <a:cubicBezTo>
                    <a:pt x="0" y="3"/>
                    <a:pt x="0" y="5"/>
                    <a:pt x="2" y="7"/>
                  </a:cubicBezTo>
                  <a:cubicBezTo>
                    <a:pt x="3" y="8"/>
                    <a:pt x="4" y="8"/>
                    <a:pt x="5" y="8"/>
                  </a:cubicBezTo>
                  <a:cubicBezTo>
                    <a:pt x="6" y="8"/>
                    <a:pt x="7" y="8"/>
                    <a:pt x="8" y="7"/>
                  </a:cubicBezTo>
                  <a:cubicBezTo>
                    <a:pt x="8" y="7"/>
                    <a:pt x="8" y="7"/>
                    <a:pt x="8" y="7"/>
                  </a:cubicBezTo>
                  <a:cubicBezTo>
                    <a:pt x="9" y="6"/>
                    <a:pt x="9" y="5"/>
                    <a:pt x="9" y="4"/>
                  </a:cubicBezTo>
                  <a:cubicBezTo>
                    <a:pt x="9" y="3"/>
                    <a:pt x="9" y="2"/>
                    <a:pt x="8" y="1"/>
                  </a:cubicBezTo>
                  <a:cubicBezTo>
                    <a:pt x="7" y="0"/>
                    <a:pt x="6" y="0"/>
                    <a:pt x="5" y="0"/>
                  </a:cubicBezTo>
                  <a:close/>
                  <a:moveTo>
                    <a:pt x="5" y="0"/>
                  </a:moveTo>
                  <a:cubicBezTo>
                    <a:pt x="5" y="0"/>
                    <a:pt x="5" y="0"/>
                    <a:pt x="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979815" y="1723466"/>
              <a:ext cx="22215" cy="18798"/>
            </a:xfrm>
            <a:custGeom>
              <a:avLst/>
              <a:gdLst/>
              <a:ahLst/>
              <a:cxnLst/>
              <a:rect l="l" t="t" r="r" b="b"/>
              <a:pathLst>
                <a:path w="9" h="8" extrusionOk="0">
                  <a:moveTo>
                    <a:pt x="4" y="0"/>
                  </a:moveTo>
                  <a:cubicBezTo>
                    <a:pt x="3" y="0"/>
                    <a:pt x="2" y="0"/>
                    <a:pt x="2" y="1"/>
                  </a:cubicBezTo>
                  <a:cubicBezTo>
                    <a:pt x="1" y="2"/>
                    <a:pt x="0" y="3"/>
                    <a:pt x="0" y="4"/>
                  </a:cubicBezTo>
                  <a:cubicBezTo>
                    <a:pt x="0" y="5"/>
                    <a:pt x="1" y="6"/>
                    <a:pt x="2" y="7"/>
                  </a:cubicBezTo>
                  <a:cubicBezTo>
                    <a:pt x="3" y="8"/>
                    <a:pt x="6" y="8"/>
                    <a:pt x="7" y="7"/>
                  </a:cubicBezTo>
                  <a:cubicBezTo>
                    <a:pt x="8" y="6"/>
                    <a:pt x="9" y="5"/>
                    <a:pt x="9" y="4"/>
                  </a:cubicBezTo>
                  <a:cubicBezTo>
                    <a:pt x="9" y="3"/>
                    <a:pt x="8" y="2"/>
                    <a:pt x="7" y="1"/>
                  </a:cubicBezTo>
                  <a:cubicBezTo>
                    <a:pt x="7" y="0"/>
                    <a:pt x="6" y="0"/>
                    <a:pt x="4" y="0"/>
                  </a:cubicBezTo>
                  <a:close/>
                  <a:moveTo>
                    <a:pt x="4" y="0"/>
                  </a:moveTo>
                  <a:cubicBezTo>
                    <a:pt x="4" y="0"/>
                    <a:pt x="4" y="0"/>
                    <a:pt x="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TextBox 13">
            <a:extLst>
              <a:ext uri="{FF2B5EF4-FFF2-40B4-BE49-F238E27FC236}">
                <a16:creationId xmlns:a16="http://schemas.microsoft.com/office/drawing/2014/main" id="{D5F587B7-186D-FA2A-A09C-37DC752512D8}"/>
              </a:ext>
            </a:extLst>
          </p:cNvPr>
          <p:cNvSpPr txBox="1"/>
          <p:nvPr/>
        </p:nvSpPr>
        <p:spPr>
          <a:xfrm>
            <a:off x="1099931" y="1616632"/>
            <a:ext cx="3472069" cy="2881430"/>
          </a:xfrm>
          <a:prstGeom prst="rect">
            <a:avLst/>
          </a:prstGeom>
          <a:noFill/>
        </p:spPr>
        <p:txBody>
          <a:bodyPr wrap="square" rtlCol="0">
            <a:spAutoFit/>
          </a:bodyPr>
          <a:lstStyle/>
          <a:p>
            <a:pPr marR="132080" lvl="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2. </a:t>
            </a:r>
            <a:r>
              <a:rPr lang="vi-VN" sz="1100" dirty="0">
                <a:effectLst/>
                <a:latin typeface="+mn-lt"/>
                <a:ea typeface="Times New Roman" panose="02020603050405020304" pitchFamily="18" charset="0"/>
              </a:rPr>
              <a:t>XML (</a:t>
            </a:r>
            <a:r>
              <a:rPr lang="vi-VN" sz="1100" dirty="0" err="1">
                <a:effectLst/>
                <a:latin typeface="+mn-lt"/>
                <a:ea typeface="Times New Roman" panose="02020603050405020304" pitchFamily="18" charset="0"/>
              </a:rPr>
              <a:t>Extensible</a:t>
            </a:r>
            <a:r>
              <a:rPr lang="vi-VN"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Markup</a:t>
            </a:r>
            <a:r>
              <a:rPr lang="vi-VN"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Language</a:t>
            </a:r>
            <a:r>
              <a:rPr lang="vi-VN" sz="1100" dirty="0">
                <a:effectLst/>
                <a:latin typeface="+mn-lt"/>
                <a:ea typeface="Times New Roman" panose="02020603050405020304" pitchFamily="18" charset="0"/>
              </a:rPr>
              <a:t>):</a:t>
            </a:r>
            <a:endParaRPr lang="en-US" sz="1100" dirty="0">
              <a:effectLst/>
              <a:latin typeface="+mn-lt"/>
              <a:ea typeface="Times New Roman" panose="02020603050405020304" pitchFamily="18" charset="0"/>
            </a:endParaRPr>
          </a:p>
          <a:p>
            <a:pPr marL="0" marR="13208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 </a:t>
            </a:r>
            <a:r>
              <a:rPr lang="vi-VN" sz="1100" dirty="0">
                <a:effectLst/>
                <a:latin typeface="+mn-lt"/>
                <a:ea typeface="Times New Roman" panose="02020603050405020304" pitchFamily="18" charset="0"/>
              </a:rPr>
              <a:t>XML là ngôn ngữ đánh dấu linh hoạt, được sử dụng để lưu trữ và truyền tải dữ liệu.</a:t>
            </a:r>
            <a:endParaRPr lang="en-US" sz="1100" dirty="0">
              <a:effectLst/>
              <a:latin typeface="+mn-lt"/>
              <a:ea typeface="Times New Roman" panose="02020603050405020304" pitchFamily="18" charset="0"/>
            </a:endParaRPr>
          </a:p>
          <a:p>
            <a:pPr marL="0" marR="13208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 </a:t>
            </a:r>
            <a:r>
              <a:rPr lang="vi-VN" sz="1100" dirty="0">
                <a:effectLst/>
                <a:latin typeface="+mn-lt"/>
                <a:ea typeface="Times New Roman" panose="02020603050405020304" pitchFamily="18" charset="0"/>
              </a:rPr>
              <a:t>Nó dùng để định nghĩa cấu trúc dữ liệu thông qua các thẻ và thuộc tính.</a:t>
            </a:r>
            <a:endParaRPr lang="en-US" sz="1100" dirty="0">
              <a:effectLst/>
              <a:latin typeface="+mn-lt"/>
              <a:ea typeface="Times New Roman" panose="02020603050405020304" pitchFamily="18" charset="0"/>
            </a:endParaRPr>
          </a:p>
          <a:p>
            <a:pPr marL="0" marR="13208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 </a:t>
            </a:r>
            <a:r>
              <a:rPr lang="vi-VN" sz="1100" dirty="0">
                <a:effectLst/>
                <a:latin typeface="+mn-lt"/>
                <a:ea typeface="Times New Roman" panose="02020603050405020304" pitchFamily="18" charset="0"/>
              </a:rPr>
              <a:t>XML được sử dụng trong </a:t>
            </a:r>
            <a:r>
              <a:rPr lang="vi-VN" sz="1100" dirty="0" err="1">
                <a:effectLst/>
                <a:latin typeface="+mn-lt"/>
                <a:ea typeface="Times New Roman" panose="02020603050405020304" pitchFamily="18" charset="0"/>
              </a:rPr>
              <a:t>Android</a:t>
            </a:r>
            <a:r>
              <a:rPr lang="vi-VN" sz="1100" dirty="0">
                <a:effectLst/>
                <a:latin typeface="+mn-lt"/>
                <a:ea typeface="Times New Roman" panose="02020603050405020304" pitchFamily="18" charset="0"/>
              </a:rPr>
              <a:t> để định nghĩa giao diện người dùng thông qua các tập tin </a:t>
            </a:r>
            <a:r>
              <a:rPr lang="vi-VN" sz="1100" dirty="0" err="1">
                <a:effectLst/>
                <a:latin typeface="+mn-lt"/>
                <a:ea typeface="Times New Roman" panose="02020603050405020304" pitchFamily="18" charset="0"/>
              </a:rPr>
              <a:t>layout</a:t>
            </a:r>
            <a:r>
              <a:rPr lang="vi-VN"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drawable</a:t>
            </a:r>
            <a:r>
              <a:rPr lang="vi-VN"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strings</a:t>
            </a:r>
            <a:r>
              <a:rPr lang="vi-VN"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colors</a:t>
            </a:r>
            <a:r>
              <a:rPr lang="vi-VN" sz="1100" dirty="0">
                <a:effectLst/>
                <a:latin typeface="+mn-lt"/>
                <a:ea typeface="Times New Roman" panose="02020603050405020304" pitchFamily="18" charset="0"/>
              </a:rPr>
              <a:t>, và nhiều tập tin tài nguyên khác.</a:t>
            </a:r>
            <a:endParaRPr lang="en-US" sz="1100" dirty="0">
              <a:effectLst/>
              <a:latin typeface="+mn-lt"/>
              <a:ea typeface="Times New Roman" panose="02020603050405020304" pitchFamily="18" charset="0"/>
            </a:endParaRPr>
          </a:p>
          <a:p>
            <a:pPr>
              <a:lnSpc>
                <a:spcPct val="200000"/>
              </a:lnSpc>
            </a:pPr>
            <a:endParaRPr lang="en-US" sz="1050" dirty="0">
              <a:latin typeface="+mn-lt"/>
            </a:endParaRPr>
          </a:p>
        </p:txBody>
      </p:sp>
      <p:sp>
        <p:nvSpPr>
          <p:cNvPr id="2" name="TextBox 1">
            <a:extLst>
              <a:ext uri="{FF2B5EF4-FFF2-40B4-BE49-F238E27FC236}">
                <a16:creationId xmlns:a16="http://schemas.microsoft.com/office/drawing/2014/main" id="{616B58E4-CFF9-2998-2B02-BDA038F8AAC7}"/>
              </a:ext>
            </a:extLst>
          </p:cNvPr>
          <p:cNvSpPr txBox="1"/>
          <p:nvPr/>
        </p:nvSpPr>
        <p:spPr>
          <a:xfrm>
            <a:off x="5110848" y="1607233"/>
            <a:ext cx="3502481" cy="2804486"/>
          </a:xfrm>
          <a:prstGeom prst="rect">
            <a:avLst/>
          </a:prstGeom>
          <a:noFill/>
        </p:spPr>
        <p:txBody>
          <a:bodyPr wrap="square" rtlCol="0">
            <a:spAutoFit/>
          </a:bodyPr>
          <a:lstStyle/>
          <a:p>
            <a:pPr marR="132080" lvl="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3. </a:t>
            </a:r>
            <a:r>
              <a:rPr lang="vi-VN" sz="1100" dirty="0" err="1">
                <a:effectLst/>
                <a:latin typeface="+mn-lt"/>
                <a:ea typeface="Times New Roman" panose="02020603050405020304" pitchFamily="18" charset="0"/>
              </a:rPr>
              <a:t>Java</a:t>
            </a:r>
            <a:r>
              <a:rPr lang="vi-VN" sz="1100" dirty="0">
                <a:effectLst/>
                <a:latin typeface="+mn-lt"/>
                <a:ea typeface="Times New Roman" panose="02020603050405020304" pitchFamily="18" charset="0"/>
              </a:rPr>
              <a:t> là ngôn ngữ lập trình chính được sử dụng trong việc phát triển ứng dụng </a:t>
            </a:r>
            <a:r>
              <a:rPr lang="vi-VN" sz="1100" dirty="0" err="1">
                <a:effectLst/>
                <a:latin typeface="+mn-lt"/>
                <a:ea typeface="Times New Roman" panose="02020603050405020304" pitchFamily="18" charset="0"/>
              </a:rPr>
              <a:t>Android</a:t>
            </a:r>
            <a:r>
              <a:rPr lang="vi-VN" sz="1100" dirty="0">
                <a:effectLst/>
                <a:latin typeface="+mn-lt"/>
                <a:ea typeface="Times New Roman" panose="02020603050405020304" pitchFamily="18" charset="0"/>
              </a:rPr>
              <a:t>.</a:t>
            </a:r>
          </a:p>
          <a:p>
            <a:pPr marR="132080" lvl="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 </a:t>
            </a:r>
            <a:r>
              <a:rPr lang="vi-VN" sz="1100" dirty="0">
                <a:effectLst/>
                <a:latin typeface="+mn-lt"/>
                <a:ea typeface="Times New Roman" panose="02020603050405020304" pitchFamily="18" charset="0"/>
              </a:rPr>
              <a:t>Được sử dụng để xử lý </a:t>
            </a:r>
            <a:r>
              <a:rPr lang="vi-VN" sz="1100" dirty="0" err="1">
                <a:effectLst/>
                <a:latin typeface="+mn-lt"/>
                <a:ea typeface="Times New Roman" panose="02020603050405020304" pitchFamily="18" charset="0"/>
              </a:rPr>
              <a:t>logic</a:t>
            </a:r>
            <a:r>
              <a:rPr lang="vi-VN" sz="1100" dirty="0">
                <a:effectLst/>
                <a:latin typeface="+mn-lt"/>
                <a:ea typeface="Times New Roman" panose="02020603050405020304" pitchFamily="18" charset="0"/>
              </a:rPr>
              <a:t> của ứng dụng, tương tác với giao diện người dùng, và thực hiện các chức năng khác.</a:t>
            </a:r>
          </a:p>
          <a:p>
            <a:pPr marR="132080" lvl="0" algn="just">
              <a:lnSpc>
                <a:spcPct val="150000"/>
              </a:lnSpc>
              <a:spcBef>
                <a:spcPts val="605"/>
              </a:spcBef>
              <a:spcAft>
                <a:spcPts val="0"/>
              </a:spcAft>
              <a:tabLst>
                <a:tab pos="857250" algn="l"/>
              </a:tabLst>
            </a:pPr>
            <a:r>
              <a:rPr lang="en-US" sz="1100" dirty="0">
                <a:effectLst/>
                <a:latin typeface="+mn-lt"/>
                <a:ea typeface="Times New Roman" panose="02020603050405020304" pitchFamily="18" charset="0"/>
              </a:rPr>
              <a:t>- </a:t>
            </a:r>
            <a:r>
              <a:rPr lang="vi-VN" sz="1100" dirty="0" err="1">
                <a:effectLst/>
                <a:latin typeface="+mn-lt"/>
                <a:ea typeface="Times New Roman" panose="02020603050405020304" pitchFamily="18" charset="0"/>
              </a:rPr>
              <a:t>Java</a:t>
            </a:r>
            <a:r>
              <a:rPr lang="vi-VN" sz="1100" dirty="0">
                <a:effectLst/>
                <a:latin typeface="+mn-lt"/>
                <a:ea typeface="Times New Roman" panose="02020603050405020304" pitchFamily="18" charset="0"/>
              </a:rPr>
              <a:t> được sử dụng để xây dựng </a:t>
            </a:r>
            <a:r>
              <a:rPr lang="vi-VN" sz="1100" dirty="0" err="1">
                <a:effectLst/>
                <a:latin typeface="+mn-lt"/>
                <a:ea typeface="Times New Roman" panose="02020603050405020304" pitchFamily="18" charset="0"/>
              </a:rPr>
              <a:t>logic</a:t>
            </a:r>
            <a:r>
              <a:rPr lang="vi-VN" sz="1100" dirty="0">
                <a:effectLst/>
                <a:latin typeface="+mn-lt"/>
                <a:ea typeface="Times New Roman" panose="02020603050405020304" pitchFamily="18" charset="0"/>
              </a:rPr>
              <a:t> của ứng dụng, từ việc xử lý sự kiện của người dùng đến giao tiếp với các thành phần khác nhau của hệ thống.</a:t>
            </a:r>
          </a:p>
          <a:p>
            <a:pPr>
              <a:lnSpc>
                <a:spcPct val="200000"/>
              </a:lnSpc>
            </a:pPr>
            <a:endParaRPr lang="en-US" sz="1050" dirty="0">
              <a:latin typeface="+mn-lt"/>
            </a:endParaRPr>
          </a:p>
        </p:txBody>
      </p:sp>
      <p:cxnSp>
        <p:nvCxnSpPr>
          <p:cNvPr id="4" name="Straight Connector 3">
            <a:extLst>
              <a:ext uri="{FF2B5EF4-FFF2-40B4-BE49-F238E27FC236}">
                <a16:creationId xmlns:a16="http://schemas.microsoft.com/office/drawing/2014/main" id="{D79E048F-BB20-EB99-A667-9886F030FA38}"/>
              </a:ext>
            </a:extLst>
          </p:cNvPr>
          <p:cNvCxnSpPr/>
          <p:nvPr/>
        </p:nvCxnSpPr>
        <p:spPr>
          <a:xfrm>
            <a:off x="4717774" y="1139687"/>
            <a:ext cx="46383" cy="33583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49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Các chức năng</a:t>
            </a:r>
            <a:endParaRPr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5E979E8-41F7-4F4C-18B5-C7ED760F2810}"/>
              </a:ext>
            </a:extLst>
          </p:cNvPr>
          <p:cNvPicPr>
            <a:picLocks noChangeAspect="1"/>
          </p:cNvPicPr>
          <p:nvPr/>
        </p:nvPicPr>
        <p:blipFill>
          <a:blip r:embed="rId3"/>
          <a:stretch>
            <a:fillRect/>
          </a:stretch>
        </p:blipFill>
        <p:spPr>
          <a:xfrm>
            <a:off x="7491306" y="506188"/>
            <a:ext cx="629615" cy="629615"/>
          </a:xfrm>
          <a:prstGeom prst="rect">
            <a:avLst/>
          </a:prstGeom>
        </p:spPr>
      </p:pic>
      <p:sp>
        <p:nvSpPr>
          <p:cNvPr id="5" name="Subtitle 4">
            <a:extLst>
              <a:ext uri="{FF2B5EF4-FFF2-40B4-BE49-F238E27FC236}">
                <a16:creationId xmlns:a16="http://schemas.microsoft.com/office/drawing/2014/main" id="{63BE73C1-2F3E-ADB8-7D99-4C32BFFEDA7B}"/>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B323FC63-A595-9308-B7CC-6265C6EFBA77}"/>
              </a:ext>
            </a:extLst>
          </p:cNvPr>
          <p:cNvSpPr>
            <a:spLocks noGrp="1"/>
          </p:cNvSpPr>
          <p:nvPr>
            <p:ph type="subTitle" idx="1"/>
          </p:nvPr>
        </p:nvSpPr>
        <p:spPr/>
        <p:txBody>
          <a:bodyPr/>
          <a:lstStyle/>
          <a:p>
            <a:endParaRPr lang="en-US"/>
          </a:p>
        </p:txBody>
      </p:sp>
      <p:sp>
        <p:nvSpPr>
          <p:cNvPr id="9" name="Subtitle 8">
            <a:extLst>
              <a:ext uri="{FF2B5EF4-FFF2-40B4-BE49-F238E27FC236}">
                <a16:creationId xmlns:a16="http://schemas.microsoft.com/office/drawing/2014/main" id="{896205CF-AF2D-EAC3-1930-8F12DAD2F214}"/>
              </a:ext>
            </a:extLst>
          </p:cNvPr>
          <p:cNvSpPr>
            <a:spLocks noGrp="1"/>
          </p:cNvSpPr>
          <p:nvPr>
            <p:ph type="subTitle" idx="2"/>
          </p:nvPr>
        </p:nvSpPr>
        <p:spPr/>
        <p:txBody>
          <a:bodyPr/>
          <a:lstStyle/>
          <a:p>
            <a:endParaRPr lang="en-US"/>
          </a:p>
        </p:txBody>
      </p:sp>
      <p:sp>
        <p:nvSpPr>
          <p:cNvPr id="11" name="Subtitle 10">
            <a:extLst>
              <a:ext uri="{FF2B5EF4-FFF2-40B4-BE49-F238E27FC236}">
                <a16:creationId xmlns:a16="http://schemas.microsoft.com/office/drawing/2014/main" id="{A2329F9B-6272-0A50-0B58-1A9AE8FFBCAD}"/>
              </a:ext>
            </a:extLst>
          </p:cNvPr>
          <p:cNvSpPr>
            <a:spLocks noGrp="1"/>
          </p:cNvSpPr>
          <p:nvPr>
            <p:ph type="subTitle" idx="3"/>
          </p:nvPr>
        </p:nvSpPr>
        <p:spPr/>
        <p:txBody>
          <a:bodyPr/>
          <a:lstStyle/>
          <a:p>
            <a:endParaRPr lang="en-US"/>
          </a:p>
        </p:txBody>
      </p:sp>
      <p:pic>
        <p:nvPicPr>
          <p:cNvPr id="13" name="Picture 12">
            <a:extLst>
              <a:ext uri="{FF2B5EF4-FFF2-40B4-BE49-F238E27FC236}">
                <a16:creationId xmlns:a16="http://schemas.microsoft.com/office/drawing/2014/main" id="{8B435CA5-6657-FE55-C3E5-C4020360EDB1}"/>
              </a:ext>
            </a:extLst>
          </p:cNvPr>
          <p:cNvPicPr>
            <a:picLocks noChangeAspect="1"/>
          </p:cNvPicPr>
          <p:nvPr/>
        </p:nvPicPr>
        <p:blipFill>
          <a:blip r:embed="rId4"/>
          <a:stretch>
            <a:fillRect/>
          </a:stretch>
        </p:blipFill>
        <p:spPr>
          <a:xfrm>
            <a:off x="1710942" y="1017725"/>
            <a:ext cx="5047870" cy="37402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Các chức năng</a:t>
            </a:r>
            <a:endParaRPr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5E979E8-41F7-4F4C-18B5-C7ED760F2810}"/>
              </a:ext>
            </a:extLst>
          </p:cNvPr>
          <p:cNvPicPr>
            <a:picLocks noChangeAspect="1"/>
          </p:cNvPicPr>
          <p:nvPr/>
        </p:nvPicPr>
        <p:blipFill>
          <a:blip r:embed="rId3"/>
          <a:stretch>
            <a:fillRect/>
          </a:stretch>
        </p:blipFill>
        <p:spPr>
          <a:xfrm>
            <a:off x="7491306" y="506188"/>
            <a:ext cx="629615" cy="629615"/>
          </a:xfrm>
          <a:prstGeom prst="rect">
            <a:avLst/>
          </a:prstGeom>
        </p:spPr>
      </p:pic>
      <p:sp>
        <p:nvSpPr>
          <p:cNvPr id="5" name="Subtitle 4">
            <a:extLst>
              <a:ext uri="{FF2B5EF4-FFF2-40B4-BE49-F238E27FC236}">
                <a16:creationId xmlns:a16="http://schemas.microsoft.com/office/drawing/2014/main" id="{63BE73C1-2F3E-ADB8-7D99-4C32BFFEDA7B}"/>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B323FC63-A595-9308-B7CC-6265C6EFBA77}"/>
              </a:ext>
            </a:extLst>
          </p:cNvPr>
          <p:cNvSpPr>
            <a:spLocks noGrp="1"/>
          </p:cNvSpPr>
          <p:nvPr>
            <p:ph type="subTitle" idx="1"/>
          </p:nvPr>
        </p:nvSpPr>
        <p:spPr/>
        <p:txBody>
          <a:bodyPr/>
          <a:lstStyle/>
          <a:p>
            <a:endParaRPr lang="en-US"/>
          </a:p>
        </p:txBody>
      </p:sp>
      <p:sp>
        <p:nvSpPr>
          <p:cNvPr id="9" name="Subtitle 8">
            <a:extLst>
              <a:ext uri="{FF2B5EF4-FFF2-40B4-BE49-F238E27FC236}">
                <a16:creationId xmlns:a16="http://schemas.microsoft.com/office/drawing/2014/main" id="{896205CF-AF2D-EAC3-1930-8F12DAD2F214}"/>
              </a:ext>
            </a:extLst>
          </p:cNvPr>
          <p:cNvSpPr>
            <a:spLocks noGrp="1"/>
          </p:cNvSpPr>
          <p:nvPr>
            <p:ph type="subTitle" idx="2"/>
          </p:nvPr>
        </p:nvSpPr>
        <p:spPr/>
        <p:txBody>
          <a:bodyPr/>
          <a:lstStyle/>
          <a:p>
            <a:endParaRPr lang="en-US"/>
          </a:p>
        </p:txBody>
      </p:sp>
      <p:sp>
        <p:nvSpPr>
          <p:cNvPr id="11" name="Subtitle 10">
            <a:extLst>
              <a:ext uri="{FF2B5EF4-FFF2-40B4-BE49-F238E27FC236}">
                <a16:creationId xmlns:a16="http://schemas.microsoft.com/office/drawing/2014/main" id="{A2329F9B-6272-0A50-0B58-1A9AE8FFBCAD}"/>
              </a:ext>
            </a:extLst>
          </p:cNvPr>
          <p:cNvSpPr>
            <a:spLocks noGrp="1"/>
          </p:cNvSpPr>
          <p:nvPr>
            <p:ph type="subTitle" idx="3"/>
          </p:nvPr>
        </p:nvSpPr>
        <p:spPr/>
        <p:txBody>
          <a:bodyPr/>
          <a:lstStyle/>
          <a:p>
            <a:endParaRPr lang="en-US"/>
          </a:p>
        </p:txBody>
      </p:sp>
      <p:grpSp>
        <p:nvGrpSpPr>
          <p:cNvPr id="10" name="Group 9">
            <a:extLst>
              <a:ext uri="{FF2B5EF4-FFF2-40B4-BE49-F238E27FC236}">
                <a16:creationId xmlns:a16="http://schemas.microsoft.com/office/drawing/2014/main" id="{A0D09231-5E4C-6886-359E-7179518410D5}"/>
              </a:ext>
            </a:extLst>
          </p:cNvPr>
          <p:cNvGrpSpPr/>
          <p:nvPr/>
        </p:nvGrpSpPr>
        <p:grpSpPr>
          <a:xfrm>
            <a:off x="1607704" y="1212726"/>
            <a:ext cx="5753879" cy="3433848"/>
            <a:chOff x="1607704" y="1212726"/>
            <a:chExt cx="5753879" cy="3433848"/>
          </a:xfrm>
        </p:grpSpPr>
        <p:pic>
          <p:nvPicPr>
            <p:cNvPr id="4" name="Picture 3">
              <a:extLst>
                <a:ext uri="{FF2B5EF4-FFF2-40B4-BE49-F238E27FC236}">
                  <a16:creationId xmlns:a16="http://schemas.microsoft.com/office/drawing/2014/main" id="{DFC921DB-52A4-D848-16F3-255B3143A7A4}"/>
                </a:ext>
              </a:extLst>
            </p:cNvPr>
            <p:cNvPicPr>
              <a:picLocks noChangeAspect="1"/>
            </p:cNvPicPr>
            <p:nvPr/>
          </p:nvPicPr>
          <p:blipFill>
            <a:blip r:embed="rId4"/>
            <a:stretch>
              <a:fillRect/>
            </a:stretch>
          </p:blipFill>
          <p:spPr>
            <a:xfrm>
              <a:off x="1607704" y="1212726"/>
              <a:ext cx="5753878" cy="2718048"/>
            </a:xfrm>
            <a:prstGeom prst="rect">
              <a:avLst/>
            </a:prstGeom>
          </p:spPr>
        </p:pic>
        <p:pic>
          <p:nvPicPr>
            <p:cNvPr id="8" name="Picture 7">
              <a:extLst>
                <a:ext uri="{FF2B5EF4-FFF2-40B4-BE49-F238E27FC236}">
                  <a16:creationId xmlns:a16="http://schemas.microsoft.com/office/drawing/2014/main" id="{52B2B3F6-308F-67C2-2F50-9320F06316B3}"/>
                </a:ext>
              </a:extLst>
            </p:cNvPr>
            <p:cNvPicPr>
              <a:picLocks noChangeAspect="1"/>
            </p:cNvPicPr>
            <p:nvPr/>
          </p:nvPicPr>
          <p:blipFill>
            <a:blip r:embed="rId5"/>
            <a:stretch>
              <a:fillRect/>
            </a:stretch>
          </p:blipFill>
          <p:spPr>
            <a:xfrm>
              <a:off x="1661049" y="3917832"/>
              <a:ext cx="5700534" cy="728742"/>
            </a:xfrm>
            <a:prstGeom prst="rect">
              <a:avLst/>
            </a:prstGeom>
          </p:spPr>
        </p:pic>
      </p:grpSp>
    </p:spTree>
    <p:extLst>
      <p:ext uri="{BB962C8B-B14F-4D97-AF65-F5344CB8AC3E}">
        <p14:creationId xmlns:p14="http://schemas.microsoft.com/office/powerpoint/2010/main" val="2142687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Lược đồ CSDL</a:t>
            </a:r>
            <a:endParaRPr dirty="0"/>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5E979E8-41F7-4F4C-18B5-C7ED760F2810}"/>
              </a:ext>
            </a:extLst>
          </p:cNvPr>
          <p:cNvPicPr>
            <a:picLocks noChangeAspect="1"/>
          </p:cNvPicPr>
          <p:nvPr/>
        </p:nvPicPr>
        <p:blipFill>
          <a:blip r:embed="rId3"/>
          <a:stretch>
            <a:fillRect/>
          </a:stretch>
        </p:blipFill>
        <p:spPr>
          <a:xfrm>
            <a:off x="7491306" y="506188"/>
            <a:ext cx="629615" cy="629615"/>
          </a:xfrm>
          <a:prstGeom prst="rect">
            <a:avLst/>
          </a:prstGeom>
        </p:spPr>
      </p:pic>
      <p:sp>
        <p:nvSpPr>
          <p:cNvPr id="5" name="Subtitle 4">
            <a:extLst>
              <a:ext uri="{FF2B5EF4-FFF2-40B4-BE49-F238E27FC236}">
                <a16:creationId xmlns:a16="http://schemas.microsoft.com/office/drawing/2014/main" id="{63BE73C1-2F3E-ADB8-7D99-4C32BFFEDA7B}"/>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B323FC63-A595-9308-B7CC-6265C6EFBA77}"/>
              </a:ext>
            </a:extLst>
          </p:cNvPr>
          <p:cNvSpPr>
            <a:spLocks noGrp="1"/>
          </p:cNvSpPr>
          <p:nvPr>
            <p:ph type="subTitle" idx="1"/>
          </p:nvPr>
        </p:nvSpPr>
        <p:spPr/>
        <p:txBody>
          <a:bodyPr/>
          <a:lstStyle/>
          <a:p>
            <a:endParaRPr lang="en-US"/>
          </a:p>
        </p:txBody>
      </p:sp>
      <p:sp>
        <p:nvSpPr>
          <p:cNvPr id="9" name="Subtitle 8">
            <a:extLst>
              <a:ext uri="{FF2B5EF4-FFF2-40B4-BE49-F238E27FC236}">
                <a16:creationId xmlns:a16="http://schemas.microsoft.com/office/drawing/2014/main" id="{896205CF-AF2D-EAC3-1930-8F12DAD2F214}"/>
              </a:ext>
            </a:extLst>
          </p:cNvPr>
          <p:cNvSpPr>
            <a:spLocks noGrp="1"/>
          </p:cNvSpPr>
          <p:nvPr>
            <p:ph type="subTitle" idx="2"/>
          </p:nvPr>
        </p:nvSpPr>
        <p:spPr/>
        <p:txBody>
          <a:bodyPr/>
          <a:lstStyle/>
          <a:p>
            <a:endParaRPr lang="en-US"/>
          </a:p>
        </p:txBody>
      </p:sp>
      <p:sp>
        <p:nvSpPr>
          <p:cNvPr id="11" name="Subtitle 10">
            <a:extLst>
              <a:ext uri="{FF2B5EF4-FFF2-40B4-BE49-F238E27FC236}">
                <a16:creationId xmlns:a16="http://schemas.microsoft.com/office/drawing/2014/main" id="{A2329F9B-6272-0A50-0B58-1A9AE8FFBCAD}"/>
              </a:ext>
            </a:extLst>
          </p:cNvPr>
          <p:cNvSpPr>
            <a:spLocks noGrp="1"/>
          </p:cNvSpPr>
          <p:nvPr>
            <p:ph type="subTitle" idx="3"/>
          </p:nvPr>
        </p:nvSpPr>
        <p:spPr/>
        <p:txBody>
          <a:bodyPr/>
          <a:lstStyle/>
          <a:p>
            <a:endParaRPr lang="en-US"/>
          </a:p>
        </p:txBody>
      </p:sp>
      <p:pic>
        <p:nvPicPr>
          <p:cNvPr id="6" name="Picture 5">
            <a:extLst>
              <a:ext uri="{FF2B5EF4-FFF2-40B4-BE49-F238E27FC236}">
                <a16:creationId xmlns:a16="http://schemas.microsoft.com/office/drawing/2014/main" id="{1FBBCCDC-084F-81E3-5798-BB27625930AF}"/>
              </a:ext>
            </a:extLst>
          </p:cNvPr>
          <p:cNvPicPr>
            <a:picLocks noChangeAspect="1"/>
          </p:cNvPicPr>
          <p:nvPr/>
        </p:nvPicPr>
        <p:blipFill>
          <a:blip r:embed="rId4"/>
          <a:stretch>
            <a:fillRect/>
          </a:stretch>
        </p:blipFill>
        <p:spPr>
          <a:xfrm>
            <a:off x="2556555" y="1135803"/>
            <a:ext cx="3911262" cy="3442446"/>
          </a:xfrm>
          <a:prstGeom prst="rect">
            <a:avLst/>
          </a:prstGeom>
        </p:spPr>
      </p:pic>
    </p:spTree>
    <p:extLst>
      <p:ext uri="{BB962C8B-B14F-4D97-AF65-F5344CB8AC3E}">
        <p14:creationId xmlns:p14="http://schemas.microsoft.com/office/powerpoint/2010/main" val="1737284384"/>
      </p:ext>
    </p:extLst>
  </p:cSld>
  <p:clrMapOvr>
    <a:masterClrMapping/>
  </p:clrMapOvr>
</p:sld>
</file>

<file path=ppt/theme/theme1.xml><?xml version="1.0" encoding="utf-8"?>
<a:theme xmlns:a="http://schemas.openxmlformats.org/drawingml/2006/main" name="Consumer Trend Analysis Software Pitch Deck by Slidesgo">
  <a:themeElements>
    <a:clrScheme name="Simple Light">
      <a:dk1>
        <a:srgbClr val="363636"/>
      </a:dk1>
      <a:lt1>
        <a:srgbClr val="A7B6C6"/>
      </a:lt1>
      <a:dk2>
        <a:srgbClr val="FFFFFF"/>
      </a:dk2>
      <a:lt2>
        <a:srgbClr val="94A5B8"/>
      </a:lt2>
      <a:accent1>
        <a:srgbClr val="73879E"/>
      </a:accent1>
      <a:accent2>
        <a:srgbClr val="C0CCD9"/>
      </a:accent2>
      <a:accent3>
        <a:srgbClr val="FFFFFF"/>
      </a:accent3>
      <a:accent4>
        <a:srgbClr val="FFFFFF"/>
      </a:accent4>
      <a:accent5>
        <a:srgbClr val="FFFFFF"/>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820</Words>
  <Application>Microsoft Office PowerPoint</Application>
  <PresentationFormat>On-screen Show (16:9)</PresentationFormat>
  <Paragraphs>63</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Wingdings</vt:lpstr>
      <vt:lpstr>Raleway</vt:lpstr>
      <vt:lpstr>Calibri</vt:lpstr>
      <vt:lpstr>DM Sans</vt:lpstr>
      <vt:lpstr>Open Sans</vt:lpstr>
      <vt:lpstr>Mulish</vt:lpstr>
      <vt:lpstr>Times New Roman</vt:lpstr>
      <vt:lpstr>Consumer Trend Analysis Software Pitch Deck by Slidesgo</vt:lpstr>
      <vt:lpstr>Xây dựng phần mềm quản lý nhà hàng McDonal’s</vt:lpstr>
      <vt:lpstr>Table of contents</vt:lpstr>
      <vt:lpstr>Mô tả hệ thống</vt:lpstr>
      <vt:lpstr>Mô tả bài toán</vt:lpstr>
      <vt:lpstr>Cơ sở lý thuyết</vt:lpstr>
      <vt:lpstr>Cơ sở lý thuyết</vt:lpstr>
      <vt:lpstr>Các chức năng</vt:lpstr>
      <vt:lpstr>Các chức năng</vt:lpstr>
      <vt:lpstr>Lược đồ CSDL</vt:lpstr>
      <vt:lpstr>Nội dung thực hiện </vt:lpstr>
      <vt:lpstr>Các lớp tầng Activity</vt:lpstr>
      <vt:lpstr>Các lớp tầng Adapter</vt:lpstr>
      <vt:lpstr>Các lớp tầng Entities</vt:lpstr>
      <vt:lpstr>Giao diện các chức năng</vt:lpstr>
      <vt:lpstr>PowerPoint Presentation</vt:lpstr>
      <vt:lpstr>PowerPoint Presentation</vt:lpstr>
      <vt:lpstr>Kiểm thử và triển khai ứng dụng </vt:lpstr>
      <vt:lpstr>PowerPoint Presentation</vt:lpstr>
      <vt:lpstr>Kết luận </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và xây dựng phần mềm quản lý nhà thuốc </dc:title>
  <cp:lastModifiedBy>Đức Anh</cp:lastModifiedBy>
  <cp:revision>23</cp:revision>
  <dcterms:modified xsi:type="dcterms:W3CDTF">2024-01-03T15:40:26Z</dcterms:modified>
</cp:coreProperties>
</file>